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14" r:id="rId2"/>
    <p:sldId id="989" r:id="rId3"/>
    <p:sldId id="987" r:id="rId4"/>
    <p:sldId id="958" r:id="rId5"/>
    <p:sldId id="985" r:id="rId6"/>
    <p:sldId id="984" r:id="rId7"/>
    <p:sldId id="983" r:id="rId8"/>
    <p:sldId id="986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66"/>
    <a:srgbClr val="9CC746"/>
    <a:srgbClr val="9C6346"/>
    <a:srgbClr val="9BC348"/>
    <a:srgbClr val="CCCC00"/>
    <a:srgbClr val="339966"/>
    <a:srgbClr val="FFFF00"/>
    <a:srgbClr val="800000"/>
    <a:srgbClr val="769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75955" autoAdjust="0"/>
  </p:normalViewPr>
  <p:slideViewPr>
    <p:cSldViewPr>
      <p:cViewPr varScale="1">
        <p:scale>
          <a:sx n="56" d="100"/>
          <a:sy n="56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2B500B4-5E2D-4AE7-94E8-73795EB95E68}" type="datetimeFigureOut">
              <a:rPr lang="en-GB" smtClean="0"/>
              <a:pPr/>
              <a:t>26/03/2015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AEF1F25-34DD-4797-956F-1A60D7CAFF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4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C95FE78-C163-4BDD-BC9A-188B3E34A099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DD710086-1BB5-4FE4-8BB3-F5E568450E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38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017C-F473-4407-B692-503CBB1AFA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  โครงสร้างการใช้จ่ายเงินกองทุนเพื่อส่งเสริมการอนุรักษ์พลังงานในช่วงปี พ.ศ 2555-2559 จัดทำขึ้นภายใต้ 3 กรอบหลัก อันประกอบด้วย</a:t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1.แผนอนุรักษ์พลังงาน 20 ปี (พ.ศ.2554-2573)ที่กระทรวงพลังงานปรับปรุงใหม่โดยกำหนดกรอบการพัฒนาแผนอนุรักษ์</a:t>
            </a:r>
            <a:br>
              <a:rPr lang="th-TH" dirty="0" smtClean="0"/>
            </a:br>
            <a:r>
              <a:rPr lang="th-TH" dirty="0" smtClean="0"/>
              <a:t>พลังงานของประเทศตามเศรษฐกิจหลัก ได้แก่ ภาคอุตสาหกรรม ภาคอาคารธุรกิจขนาดใหญ่ ภาคอาคารธุรกิจขนาดเล็ก</a:t>
            </a:r>
            <a:br>
              <a:rPr lang="th-TH" dirty="0" smtClean="0"/>
            </a:br>
            <a:r>
              <a:rPr lang="th-TH" dirty="0" smtClean="0"/>
              <a:t>และบ้านอยู่อาศัย และภาคการขนส่ง เมื่อถึงปี 2573 จะสามารถลดพลังงานได้ทั้งสิ้น 38,200 พันตันเทียบเท่าน้ำมันดิบ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GB" dirty="0" err="1" smtClean="0"/>
              <a:t>ktoe</a:t>
            </a:r>
            <a:r>
              <a:rPr lang="en-GB" dirty="0" smtClean="0"/>
              <a:t>) </a:t>
            </a:r>
            <a:r>
              <a:rPr lang="th-TH" dirty="0" smtClean="0"/>
              <a:t>ในปี 2555 เป็น 25,000 </a:t>
            </a:r>
            <a:r>
              <a:rPr lang="en-GB" dirty="0" err="1" smtClean="0"/>
              <a:t>ktoe</a:t>
            </a:r>
            <a:r>
              <a:rPr lang="en-GB" dirty="0" smtClean="0"/>
              <a:t> </a:t>
            </a:r>
            <a:r>
              <a:rPr lang="th-TH" dirty="0" smtClean="0"/>
              <a:t>ในปี 2564 หรือคิดเป็น 25% ของพลังการใช้งานทั้งหมด</a:t>
            </a:r>
            <a:br>
              <a:rPr lang="th-TH" dirty="0" smtClean="0"/>
            </a:br>
            <a:r>
              <a:rPr lang="th-TH" dirty="0" smtClean="0"/>
              <a:t>2.แผนการพัฒนาพลังงานทดแทน และพลังงานทางเลือก 25% ใน 10 ปี (พ.ศ. 2555-2564) แทนแผนพัฒนาพลังงานทดแทนเพิ่มขึ้น จาก 7,413 พันตันเทียบน้ำมันดิบ (</a:t>
            </a:r>
            <a:r>
              <a:rPr lang="en-GB" dirty="0" err="1" smtClean="0"/>
              <a:t>ktoe</a:t>
            </a:r>
            <a:r>
              <a:rPr lang="en-GB" dirty="0" smtClean="0"/>
              <a:t>) </a:t>
            </a:r>
            <a:r>
              <a:rPr lang="th-TH" dirty="0" smtClean="0"/>
              <a:t>ในปี 2555 เป็น 25,000 </a:t>
            </a:r>
            <a:r>
              <a:rPr lang="en-GB" dirty="0" err="1" smtClean="0"/>
              <a:t>ktoe</a:t>
            </a:r>
            <a:r>
              <a:rPr lang="en-GB" dirty="0" smtClean="0"/>
              <a:t> </a:t>
            </a:r>
            <a:r>
              <a:rPr lang="th-TH" dirty="0" smtClean="0"/>
              <a:t>ในปี 2564 หรือคิดเป็น 25% ของการใช้พลังงานรวมทั้งหมด</a:t>
            </a:r>
            <a:br>
              <a:rPr lang="th-TH" dirty="0" smtClean="0"/>
            </a:br>
            <a:r>
              <a:rPr lang="th-TH" dirty="0" smtClean="0"/>
              <a:t>3.กรอบวัตถุประสงค์การใช้เงินกองทุน ตามมาตรา 25 ของ พ.ร.บ การส่งเสริมการอนุรักษ์พลังงาน พ.ศ 2535 </a:t>
            </a:r>
            <a:br>
              <a:rPr lang="th-TH" dirty="0" smtClean="0"/>
            </a:br>
            <a:r>
              <a:rPr lang="th-TH" dirty="0" smtClean="0"/>
              <a:t>    </a:t>
            </a:r>
            <a:br>
              <a:rPr lang="th-TH" dirty="0" smtClean="0"/>
            </a:br>
            <a:r>
              <a:rPr lang="th-TH" dirty="0" smtClean="0"/>
              <a:t>    ดังนั้น กรอบการวางแผนการใช้จ่ายเงินกองทุนเพื่อส่งเสริมอนุรักษ์พลังงาน ในช่วงปี พ.ศ. 2555-2559 ประกอบด้วยแผนงานรอง 3 แผน ได้แก่ แผนเพิ่มประสิทธิภาพการใช้พลังงาน แผนพลังงาน แผนพลังงานทดแทน และแผน งานบริหารทางกลยุทธ์ ซึ่งมีลักษณะเดียวกับแผนเดิม </a:t>
            </a:r>
            <a:br>
              <a:rPr lang="th-TH" dirty="0" smtClean="0"/>
            </a:br>
            <a:r>
              <a:rPr lang="th-TH" dirty="0" smtClean="0"/>
              <a:t>เพื่อให้มีความต่อเนื่องของงาน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0086-1BB5-4FE4-8BB3-F5E568450EA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1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th-TH" b="1" dirty="0" smtClean="0"/>
              <a:t>ข้อมูลผู้ผลิต/ผู้นำเข้า ได้แก่ ชื่อ ที่อยู่ และเว็บไซต์ </a:t>
            </a:r>
            <a:endParaRPr lang="en-GB" b="1" dirty="0" smtClean="0"/>
          </a:p>
          <a:p>
            <a:pPr marL="228600" indent="-228600">
              <a:buAutoNum type="arabicParenR"/>
            </a:pPr>
            <a:r>
              <a:rPr lang="th-TH" b="1" dirty="0" smtClean="0"/>
              <a:t>ข้อมูลของรถยนต์ ได้แก่ ชื่อรุ่น แบบ โครงรถ เครื่องยนต์ เกียร์ ขนาดยางล้อ จำนวนที่นั่ง น้ำหนักรถ เชื้อเพลิงที่สามารถใช้ได้ และโรงงานที่ผลิตรถยนต์ </a:t>
            </a:r>
            <a:endParaRPr lang="en-GB" b="1" dirty="0" smtClean="0"/>
          </a:p>
          <a:p>
            <a:pPr marL="228600" indent="-228600">
              <a:buAutoNum type="arabicParenR"/>
            </a:pPr>
            <a:r>
              <a:rPr lang="th-TH" b="1" dirty="0" smtClean="0"/>
              <a:t>รายการอุปกรณ์ที่ติดตั้งจากโรงงาน ซึ่งประกอบด้วย อุปกรณ์ที่มีสาระสำคัญในด้านการประหยัดพลังงาน อุปกรณ์ที่มีสาระสำคัญในด้านความปลอดภัย และรายการอุปกรณ์อื่นๆ และ </a:t>
            </a:r>
            <a:endParaRPr lang="en-GB" b="1" dirty="0" smtClean="0"/>
          </a:p>
          <a:p>
            <a:pPr marL="228600" indent="-228600">
              <a:buAutoNum type="arabicParenR"/>
            </a:pPr>
            <a:r>
              <a:rPr lang="th-TH" b="1" dirty="0" smtClean="0"/>
              <a:t>การทดสอบตามมาตรฐานอ้างอิง ได้แก่ อัตราการใช้น้ำมัน (หน่วย ลิตรต่อ 100 กม.) ใน 3 รูปแบบการใช้งาน คือ สภาวะรวม สภาวะในเมือง และ สภาวะนอกเมือง และแถบแสดงอัตราการใช้น้ำมันอ้างอิงในสภาวะรวม (</a:t>
            </a:r>
            <a:r>
              <a:rPr lang="en-GB" b="1" dirty="0" smtClean="0"/>
              <a:t>Combined) </a:t>
            </a:r>
            <a:r>
              <a:rPr lang="th-TH" b="1" dirty="0" smtClean="0"/>
              <a:t>ซึ่งทดสอบโดยใช้น้ำมันเบนซินหรือดีเซล หรือน้ำมัน </a:t>
            </a:r>
            <a:r>
              <a:rPr lang="en-GB" b="1" dirty="0" smtClean="0"/>
              <a:t>E85 (</a:t>
            </a:r>
            <a:r>
              <a:rPr lang="th-TH" b="1" dirty="0" smtClean="0"/>
              <a:t>ถ้ามี) </a:t>
            </a:r>
            <a:endParaRPr lang="en-GB" b="1" dirty="0" smtClean="0"/>
          </a:p>
          <a:p>
            <a:pPr marL="228600" indent="-228600">
              <a:buAutoNum type="arabicParenR"/>
            </a:pPr>
            <a:r>
              <a:rPr lang="th-TH" b="1" dirty="0" smtClean="0"/>
              <a:t>นอกจากนี้แล้ว ใน </a:t>
            </a:r>
            <a:r>
              <a:rPr lang="en-GB" b="1" dirty="0" smtClean="0"/>
              <a:t>ECO Sticker </a:t>
            </a:r>
            <a:r>
              <a:rPr lang="th-TH" b="1" dirty="0" smtClean="0"/>
              <a:t>ยังมี </a:t>
            </a:r>
            <a:r>
              <a:rPr lang="en-GB" b="1" dirty="0" smtClean="0"/>
              <a:t>QR Code </a:t>
            </a:r>
            <a:r>
              <a:rPr lang="th-TH" b="1" dirty="0" smtClean="0"/>
              <a:t>สำหรับให้ผู้ซื้อรถยนต์ หรือประชาชนทั่วไปสามารถดาวน์โหลด </a:t>
            </a:r>
            <a:r>
              <a:rPr lang="en-GB" b="1" dirty="0" smtClean="0"/>
              <a:t>Eco Sticker </a:t>
            </a:r>
            <a:r>
              <a:rPr lang="th-TH" b="1" dirty="0" smtClean="0"/>
              <a:t>เพื่อรับข้อมูลรายละเอียดของรถยนต์คันนั้น รวมทั้ง ข้อมูลเพิ่มเติมเกี่ยวกับ </a:t>
            </a:r>
            <a:r>
              <a:rPr lang="en-GB" b="1" dirty="0" smtClean="0"/>
              <a:t>Eco Sticker </a:t>
            </a:r>
            <a:r>
              <a:rPr lang="th-TH" b="1" dirty="0" smtClean="0"/>
              <a:t>ได้อีกด้วย</a:t>
            </a:r>
            <a:r>
              <a:rPr lang="th-TH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0086-1BB5-4FE4-8BB3-F5E568450EA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There will be a continue financial</a:t>
            </a:r>
            <a:r>
              <a:rPr lang="en-GB" baseline="0" dirty="0" smtClean="0"/>
              <a:t> support on EE measure from energy conservation promotion fund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14159-9192-4CE1-9110-63A654A7C3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As Martin said yesterday, Thailand will host 3rd follow-up </a:t>
            </a:r>
            <a:r>
              <a:rPr lang="en-GB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pree</a:t>
            </a:r>
            <a:r>
              <a:rPr lang="en-GB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in August later this year, the subject will be on 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0086-1BB5-4FE4-8BB3-F5E568450EA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DB0E-A8E2-458E-A4F8-E7E08028AE8C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5B07-F035-448D-B599-F72CCE14D87F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1140-240F-4415-953C-9B52DEC4BD6F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764704"/>
          </a:xfrm>
        </p:spPr>
        <p:txBody>
          <a:bodyPr>
            <a:normAutofit/>
          </a:bodyPr>
          <a:lstStyle>
            <a:lvl1pPr>
              <a:defRPr lang="en-GB" sz="2800" b="1" kern="12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EFBB-A543-4A53-BAE2-13D9CCDF9A62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E88E-267E-44F6-B686-A0D1FB980558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CBC9-C475-4F48-9CBA-246C84471914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BE2-C5CA-4B12-A476-B44F4F8BC253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CD79-A774-4DFE-A42F-0CE25FB8EFBA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8977-E254-4EF6-8FFA-46B6289A788B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6CED-4483-48F5-8701-5272CE978AFF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3DA6-FDC8-414D-9A3F-6ACE5E88DE6E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2889251" y="714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1" descr="DEDE-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E3F8-08FF-477F-8FD5-4DB50BA6E51B}" type="datetime1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1CA8-1667-456A-B38A-948934C30C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ede.go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563887" cy="6858000"/>
          </a:xfrm>
          <a:prstGeom prst="rect">
            <a:avLst/>
          </a:prstGeom>
          <a:solidFill>
            <a:srgbClr val="F2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762000" cy="76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762000" cy="76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457200"/>
            <a:ext cx="762000" cy="76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8244408" cy="165618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Economy Update on </a:t>
            </a:r>
            <a:br>
              <a:rPr lang="en-GB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GB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Energy Efficiency Activities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55976" y="5877272"/>
            <a:ext cx="392392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26 March 2015</a:t>
            </a:r>
          </a:p>
          <a:p>
            <a:pPr algn="ctr">
              <a:spcAft>
                <a:spcPts val="600"/>
              </a:spcAft>
            </a:pPr>
            <a:r>
              <a:rPr lang="en-GB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Singapore</a:t>
            </a:r>
            <a:endParaRPr lang="en-US" sz="16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5805264"/>
            <a:ext cx="3563889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1" y="5887040"/>
            <a:ext cx="3543877" cy="85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90950"/>
            <a:ext cx="2041826" cy="20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243" y="3790950"/>
            <a:ext cx="1440519" cy="20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ex3.jp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789040"/>
            <a:ext cx="1080120" cy="200880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563888" y="3375232"/>
            <a:ext cx="5580112" cy="6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Thailand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7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444208" cy="476672"/>
          </a:xfrm>
        </p:spPr>
        <p:txBody>
          <a:bodyPr>
            <a:noAutofit/>
          </a:bodyPr>
          <a:lstStyle/>
          <a:p>
            <a:r>
              <a:rPr lang="en-GB" sz="2000" dirty="0" smtClean="0"/>
              <a:t>Moving Forwards through Sustainable </a:t>
            </a:r>
            <a:br>
              <a:rPr lang="en-GB" sz="2000" dirty="0" smtClean="0"/>
            </a:br>
            <a:r>
              <a:rPr lang="en-GB" sz="2000" dirty="0" smtClean="0"/>
              <a:t>Energy Plan</a:t>
            </a:r>
            <a:endParaRPr lang="en-GB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2483768" y="764704"/>
            <a:ext cx="6624736" cy="22322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 3 Major National Energy Plans 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sz="2000" dirty="0" smtClean="0"/>
              <a:t>Based on the </a:t>
            </a:r>
            <a:r>
              <a:rPr lang="en-US" sz="2000" dirty="0" smtClean="0">
                <a:solidFill>
                  <a:srgbClr val="FFFF00"/>
                </a:solidFill>
              </a:rPr>
              <a:t>same period </a:t>
            </a:r>
            <a:r>
              <a:rPr lang="en-US" sz="2000" dirty="0" smtClean="0"/>
              <a:t>through long term approach planning (2015-2036)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sz="2000" dirty="0" smtClean="0"/>
              <a:t>Harmonization through Maximizing Result Integration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sz="2000" dirty="0" smtClean="0"/>
              <a:t>Area – Based &amp; Sectorial Based Approach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sz="2000" dirty="0" smtClean="0"/>
              <a:t>Main Focus on Country’s Competitiveness &amp; Sustainability</a:t>
            </a:r>
          </a:p>
          <a:p>
            <a:pPr marL="447675"/>
            <a:endParaRPr lang="en-US" sz="2000" dirty="0" smtClean="0"/>
          </a:p>
          <a:p>
            <a:pPr algn="ctr"/>
            <a:r>
              <a:rPr lang="en-US" sz="20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36302" y="3359926"/>
            <a:ext cx="2736304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Power Development Plan (PDP)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87738" y="3444924"/>
            <a:ext cx="2736304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Energy Efficiency Development Plan (EEDP)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48575" y="3359926"/>
            <a:ext cx="2736304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Alternative Energy Development Plan (AEDP)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525302">
            <a:off x="2272421" y="2840352"/>
            <a:ext cx="648072" cy="6651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91980" y="2979913"/>
            <a:ext cx="648072" cy="6651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394873">
            <a:off x="6925174" y="2852126"/>
            <a:ext cx="648072" cy="6651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283968" y="1358357"/>
            <a:ext cx="864096" cy="75248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76466" y="5610601"/>
            <a:ext cx="5303846" cy="5547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Security / Economy / Ecology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630932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- 2</a:t>
            </a:r>
            <a:r>
              <a:rPr lang="en-GB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036</a:t>
            </a:r>
            <a:endParaRPr lang="th-TH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376264" cy="22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5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 txBox="1">
            <a:spLocks/>
          </p:cNvSpPr>
          <p:nvPr/>
        </p:nvSpPr>
        <p:spPr bwMode="auto">
          <a:xfrm>
            <a:off x="2971800" y="0"/>
            <a:ext cx="6172200" cy="6397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New Energy Efficiency Plan</a:t>
            </a:r>
            <a:endParaRPr lang="en-US" altLang="th-TH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48" name="TextBox 25"/>
          <p:cNvSpPr txBox="1">
            <a:spLocks noChangeArrowheads="1"/>
          </p:cNvSpPr>
          <p:nvPr/>
        </p:nvSpPr>
        <p:spPr bwMode="auto">
          <a:xfrm>
            <a:off x="1268413" y="5330825"/>
            <a:ext cx="5100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*GDP</a:t>
            </a:r>
            <a:r>
              <a:rPr lang="en-US" altLang="th-TH" sz="1400" baseline="-25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2030</a:t>
            </a:r>
            <a:r>
              <a:rPr lang="en-US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at constant price 1988 = </a:t>
            </a:r>
            <a:r>
              <a:rPr lang="th-TH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en-US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,650 billion baht</a:t>
            </a:r>
            <a:endParaRPr lang="th-TH" altLang="th-TH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735013"/>
            <a:ext cx="9144000" cy="584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New Energy Efficiency Development Plan (2015-2036)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Aims to reduce Energy Intensity 30% </a:t>
            </a:r>
            <a:endParaRPr lang="th-TH" sz="16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30338"/>
            <a:ext cx="7897813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Box 14"/>
          <p:cNvSpPr txBox="1">
            <a:spLocks noChangeArrowheads="1"/>
          </p:cNvSpPr>
          <p:nvPr/>
        </p:nvSpPr>
        <p:spPr bwMode="auto">
          <a:xfrm rot="-5400000">
            <a:off x="-699294" y="3939174"/>
            <a:ext cx="36798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Final Energy Consumption</a:t>
            </a:r>
            <a:r>
              <a:rPr lang="th-TH" altLang="th-TH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altLang="th-TH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ktoe</a:t>
            </a:r>
            <a:r>
              <a:rPr lang="th-TH" altLang="th-TH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altLang="th-TH" sz="16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2" name="TextBox 16"/>
          <p:cNvSpPr txBox="1">
            <a:spLocks noChangeArrowheads="1"/>
          </p:cNvSpPr>
          <p:nvPr/>
        </p:nvSpPr>
        <p:spPr bwMode="auto">
          <a:xfrm>
            <a:off x="479425" y="1711325"/>
            <a:ext cx="39068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2000" b="1">
                <a:latin typeface="Tahoma" pitchFamily="34" charset="0"/>
                <a:cs typeface="Tahoma" pitchFamily="34" charset="0"/>
              </a:rPr>
              <a:t>Reduce EI 30% From 2010</a:t>
            </a:r>
            <a:endParaRPr lang="th-TH" altLang="th-TH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C3EE1-5645-4268-AE38-97148D40532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Eco-Sticker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8" name="Picture 17" descr="Ben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6276065" cy="460851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876256" y="5013176"/>
            <a:ext cx="2016224" cy="4046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A14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www.car.go.th</a:t>
            </a:r>
            <a:endParaRPr lang="en-US" b="1" dirty="0">
              <a:solidFill>
                <a:srgbClr val="0A14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660232" y="1071546"/>
            <a:ext cx="2269486" cy="45307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effectLst/>
                <a:latin typeface="Tahoma" pitchFamily="34" charset="0"/>
                <a:cs typeface="Tahoma" pitchFamily="34" charset="0"/>
              </a:rPr>
              <a:t>Ministry of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Finance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Tahoma" pitchFamily="34" charset="0"/>
                <a:cs typeface="Tahoma" pitchFamily="34" charset="0"/>
              </a:rPr>
              <a:t>&amp;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Ministry of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Industry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Before car excise tax base on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engine size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now on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emission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effectLst/>
            </a:endParaRPr>
          </a:p>
          <a:p>
            <a:endParaRPr lang="th-TH" sz="2800" dirty="0" smtClean="0">
              <a:effectLst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23528" y="5661248"/>
            <a:ext cx="8686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putting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Eco-sticker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new and imported car from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 2015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Start using new car </a:t>
            </a:r>
            <a:r>
              <a:rPr lang="en-GB" sz="2400" b="1" dirty="0" smtClean="0">
                <a:solidFill>
                  <a:srgbClr val="0000FF"/>
                </a:solidFill>
              </a:rPr>
              <a:t>excise tax</a:t>
            </a:r>
            <a:r>
              <a:rPr lang="en-GB" sz="2400" b="1" dirty="0" smtClean="0"/>
              <a:t> </a:t>
            </a:r>
            <a:r>
              <a:rPr lang="en-GB" sz="2400" dirty="0" smtClean="0"/>
              <a:t>structure from </a:t>
            </a:r>
            <a:r>
              <a:rPr lang="en-GB" sz="2400" b="1" dirty="0" smtClean="0">
                <a:solidFill>
                  <a:srgbClr val="0000FF"/>
                </a:solidFill>
              </a:rPr>
              <a:t>1 Jan 2016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4" name="AutoShape 2" descr="จี้ค่ายรถติด“ECO Sticker”แจงสเปก ออปชัน กินน้ำมันแค่ไหน"/>
          <p:cNvSpPr>
            <a:spLocks noChangeAspect="1" noChangeArrowheads="1"/>
          </p:cNvSpPr>
          <p:nvPr/>
        </p:nvSpPr>
        <p:spPr bwMode="auto">
          <a:xfrm>
            <a:off x="155575" y="-2925763"/>
            <a:ext cx="62960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Comparison of the Current and New Automobile Tax Rate Structure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7" y="894094"/>
            <a:ext cx="7858177" cy="55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4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ltGray">
          <a:xfrm>
            <a:off x="4481352" y="4077072"/>
            <a:ext cx="1632467" cy="827370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 sz="32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black">
          <a:xfrm>
            <a:off x="4211960" y="4077072"/>
            <a:ext cx="2201362" cy="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  <a:t>TAX</a:t>
            </a:r>
            <a:br>
              <a:rPr lang="en-US" sz="2400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</a:br>
            <a:r>
              <a:rPr lang="en-US" sz="2400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  <a:t>Incentive</a:t>
            </a:r>
            <a:endParaRPr lang="th-TH" sz="2400" b="1" dirty="0" smtClean="0">
              <a:latin typeface="TH SarabunPSK" pitchFamily="34" charset="-34"/>
              <a:ea typeface="Batang" charset="-127"/>
              <a:cs typeface="TH SarabunPSK" pitchFamily="34" charset="-34"/>
            </a:endParaRPr>
          </a:p>
        </p:txBody>
      </p:sp>
      <p:sp>
        <p:nvSpPr>
          <p:cNvPr id="36" name="สี่เหลี่ยมผืนผ้า 17"/>
          <p:cNvSpPr/>
          <p:nvPr/>
        </p:nvSpPr>
        <p:spPr>
          <a:xfrm>
            <a:off x="319007" y="1895761"/>
            <a:ext cx="1097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Large</a:t>
            </a:r>
            <a:endParaRPr lang="th-TH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สี่เหลี่ยมผืนผ้า 14"/>
          <p:cNvSpPr/>
          <p:nvPr/>
        </p:nvSpPr>
        <p:spPr>
          <a:xfrm>
            <a:off x="391015" y="4572417"/>
            <a:ext cx="938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SME</a:t>
            </a:r>
            <a:endParaRPr lang="th-TH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7534588" y="2010326"/>
            <a:ext cx="128588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altLang="th-TH" sz="1600" b="1" dirty="0" smtClean="0">
                <a:latin typeface="Tahoma" pitchFamily="34" charset="0"/>
                <a:cs typeface="Tahoma" pitchFamily="34" charset="0"/>
              </a:rPr>
              <a:t>Revolving</a:t>
            </a:r>
            <a:endParaRPr lang="en-US" altLang="th-TH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7534588" y="4561964"/>
            <a:ext cx="122584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altLang="th-TH" sz="1400" b="1" dirty="0" smtClean="0">
                <a:latin typeface="Tahoma" pitchFamily="34" charset="0"/>
                <a:cs typeface="Tahoma" pitchFamily="34" charset="0"/>
              </a:rPr>
              <a:t>Market Stimulation</a:t>
            </a:r>
            <a:endParaRPr lang="en-US" alt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ltGray">
          <a:xfrm>
            <a:off x="4531737" y="1455426"/>
            <a:ext cx="1560730" cy="642942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 sz="4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black">
          <a:xfrm>
            <a:off x="4553998" y="1599442"/>
            <a:ext cx="14830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  <a:t>ESCO Fund</a:t>
            </a:r>
            <a:endParaRPr lang="th-TH" b="1" dirty="0" smtClean="0">
              <a:latin typeface="TH SarabunPSK" pitchFamily="34" charset="-34"/>
              <a:ea typeface="Batang" charset="-127"/>
              <a:cs typeface="TH SarabunPSK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03080" y="940658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46"/>
          <p:cNvSpPr txBox="1">
            <a:spLocks noChangeArrowheads="1"/>
          </p:cNvSpPr>
          <p:nvPr/>
        </p:nvSpPr>
        <p:spPr bwMode="auto">
          <a:xfrm>
            <a:off x="7534588" y="5210036"/>
            <a:ext cx="121444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altLang="th-TH" sz="1400" b="1" dirty="0" smtClean="0">
                <a:latin typeface="Tahoma" pitchFamily="34" charset="0"/>
                <a:cs typeface="Tahoma" pitchFamily="34" charset="0"/>
              </a:rPr>
              <a:t>Improve Efficiency</a:t>
            </a:r>
            <a:endParaRPr lang="en-US" alt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00371" y="964449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Group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50612" y="938041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ltGray">
          <a:xfrm>
            <a:off x="4481352" y="5064623"/>
            <a:ext cx="1632467" cy="884657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 sz="32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black">
          <a:xfrm>
            <a:off x="4531737" y="5124885"/>
            <a:ext cx="1582082" cy="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  <a:t>Direct</a:t>
            </a:r>
            <a:br>
              <a:rPr lang="en-US" sz="2400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</a:br>
            <a:r>
              <a:rPr lang="en-US" sz="2400" b="1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  <a:t>Subsidy</a:t>
            </a:r>
          </a:p>
        </p:txBody>
      </p:sp>
      <p:sp>
        <p:nvSpPr>
          <p:cNvPr id="79" name="AutoShape 2"/>
          <p:cNvSpPr>
            <a:spLocks noChangeArrowheads="1"/>
          </p:cNvSpPr>
          <p:nvPr/>
        </p:nvSpPr>
        <p:spPr bwMode="ltGray">
          <a:xfrm>
            <a:off x="4531737" y="2199138"/>
            <a:ext cx="1560730" cy="869822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 sz="4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black">
          <a:xfrm>
            <a:off x="4531737" y="2237962"/>
            <a:ext cx="1560730" cy="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spc="-50" dirty="0" smtClean="0">
                <a:latin typeface="TH SarabunPSK" pitchFamily="34" charset="-34"/>
                <a:ea typeface="Batang" charset="-127"/>
                <a:cs typeface="TH SarabunPSK" pitchFamily="34" charset="-34"/>
              </a:rPr>
              <a:t>Revolving Fund</a:t>
            </a:r>
            <a:endParaRPr lang="th-TH" sz="2400" b="1" spc="-50" dirty="0" smtClean="0">
              <a:latin typeface="TH SarabunPSK" pitchFamily="34" charset="-34"/>
              <a:ea typeface="Batang" charset="-127"/>
              <a:cs typeface="TH SarabunPSK" pitchFamily="34" charset="-34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355976" y="938041"/>
            <a:ext cx="0" cy="5554834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236296" y="938041"/>
            <a:ext cx="0" cy="5554834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71135" y="2188148"/>
            <a:ext cx="508577" cy="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471135" y="4869159"/>
            <a:ext cx="508577" cy="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"/>
          <p:cNvSpPr txBox="1">
            <a:spLocks/>
          </p:cNvSpPr>
          <p:nvPr/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1346" y="1815788"/>
            <a:ext cx="1856598" cy="6771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</a:t>
            </a:r>
          </a:p>
          <a:p>
            <a:pPr algn="ctr"/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Building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8058" y="4503166"/>
            <a:ext cx="1547218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</a:t>
            </a:r>
            <a:endParaRPr 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</a:t>
            </a:r>
            <a:endParaRPr 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42875" y="3500316"/>
            <a:ext cx="8875109" cy="1269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สี่เหลี่ยมผืนผ้า 19"/>
          <p:cNvSpPr/>
          <p:nvPr/>
        </p:nvSpPr>
        <p:spPr>
          <a:xfrm>
            <a:off x="8040711" y="3212976"/>
            <a:ext cx="995785" cy="58477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Goal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714352" y="0"/>
            <a:ext cx="6444208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00113" algn="ctr" defTabSz="842475">
              <a:lnSpc>
                <a:spcPct val="90000"/>
              </a:lnSpc>
            </a:pPr>
            <a:r>
              <a:rPr lang="en-GB" sz="2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Financial Support Measures</a:t>
            </a:r>
            <a:endParaRPr lang="en-US" sz="2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Picture 6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6228184" y="16288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500 MB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184" y="531504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500 MB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4168" y="4222829"/>
            <a:ext cx="1173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Cooperate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with </a:t>
            </a:r>
            <a:r>
              <a:rPr lang="en-GB" b="1" dirty="0" err="1" smtClean="0">
                <a:solidFill>
                  <a:srgbClr val="0000FF"/>
                </a:solidFill>
              </a:rPr>
              <a:t>MoF</a:t>
            </a:r>
            <a:endParaRPr lang="en-GB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00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67544" y="1071546"/>
            <a:ext cx="8462174" cy="45307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ESCO mechanism on public sector buildings is being considered by the </a:t>
            </a:r>
            <a:r>
              <a:rPr lang="en-GB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High Level Policy </a:t>
            </a:r>
            <a:r>
              <a:rPr lang="en-GB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Maker.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Thailand will host 3</a:t>
            </a:r>
            <a:r>
              <a:rPr lang="en-GB" sz="2400" b="1" baseline="30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rd</a:t>
            </a:r>
            <a:r>
              <a:rPr lang="en-GB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Follow-Up PREE in August . The subject will be on Transport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effectLst/>
            </a:endParaRPr>
          </a:p>
          <a:p>
            <a:endParaRPr lang="th-TH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28860" y="1928802"/>
            <a:ext cx="4324350" cy="5794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u="sng" dirty="0">
                <a:latin typeface="Tahoma" pitchFamily="34" charset="0"/>
                <a:cs typeface="Tahoma" pitchFamily="34" charset="0"/>
                <a:hlinkClick r:id="rId2"/>
              </a:rPr>
              <a:t>www.dede.go.th</a:t>
            </a:r>
            <a:r>
              <a:rPr lang="en-US" sz="2400" u="sng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24744"/>
            <a:ext cx="9131121" cy="44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88640"/>
            <a:ext cx="8677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Thank you for your attention.</a:t>
            </a:r>
            <a:endParaRPr lang="en-US" sz="4000" b="1" i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5868561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www.dede.go.th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1CA8-1667-456A-B38A-948934C30C8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971" y="5661248"/>
            <a:ext cx="4962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6792</TotalTime>
  <Words>470</Words>
  <Application>Microsoft Office PowerPoint</Application>
  <PresentationFormat>On-screen Show (4:3)</PresentationFormat>
  <Paragraphs>81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Batang</vt:lpstr>
      <vt:lpstr>Arial</vt:lpstr>
      <vt:lpstr>Calibri</vt:lpstr>
      <vt:lpstr>Cordia New</vt:lpstr>
      <vt:lpstr>Symbol</vt:lpstr>
      <vt:lpstr>Tahoma</vt:lpstr>
      <vt:lpstr>TH SarabunPSK</vt:lpstr>
      <vt:lpstr>Wingdings</vt:lpstr>
      <vt:lpstr>Office Theme</vt:lpstr>
      <vt:lpstr>Economy Update on  Energy Efficiency Activities</vt:lpstr>
      <vt:lpstr>Moving Forwards through Sustainable  Energy Plan</vt:lpstr>
      <vt:lpstr>PowerPoint Presentation</vt:lpstr>
      <vt:lpstr>Eco-Sticker</vt:lpstr>
      <vt:lpstr>Comparison of the Current and New Automobile Tax Rate Structure</vt:lpstr>
      <vt:lpstr>PowerPoint Presentation</vt:lpstr>
      <vt:lpstr>Activities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ทางเลือกอื่นที่ไม่ใช่พลังงานฟอสซิล :ความเป็นไปได้ในการช่วยลดโลกร้อน</dc:title>
  <dc:creator>Hibberd</dc:creator>
  <cp:lastModifiedBy>Wireless Guest</cp:lastModifiedBy>
  <cp:revision>557</cp:revision>
  <dcterms:created xsi:type="dcterms:W3CDTF">2014-03-13T04:22:37Z</dcterms:created>
  <dcterms:modified xsi:type="dcterms:W3CDTF">2015-03-26T00:56:12Z</dcterms:modified>
</cp:coreProperties>
</file>