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09" r:id="rId2"/>
    <p:sldId id="320" r:id="rId3"/>
    <p:sldId id="321" r:id="rId4"/>
    <p:sldId id="322" r:id="rId5"/>
    <p:sldId id="323" r:id="rId6"/>
    <p:sldId id="312" r:id="rId7"/>
    <p:sldId id="324" r:id="rId8"/>
    <p:sldId id="325" r:id="rId9"/>
    <p:sldId id="329" r:id="rId10"/>
    <p:sldId id="330" r:id="rId11"/>
    <p:sldId id="326" r:id="rId12"/>
    <p:sldId id="327" r:id="rId13"/>
    <p:sldId id="328" r:id="rId14"/>
    <p:sldId id="266" r:id="rId15"/>
  </p:sldIdLst>
  <p:sldSz cx="9144000" cy="6858000" type="screen4x3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ED840"/>
    <a:srgbClr val="004153"/>
    <a:srgbClr val="FFF5CC"/>
    <a:srgbClr val="FC7B4F"/>
    <a:srgbClr val="91785B"/>
    <a:srgbClr val="40717E"/>
    <a:srgbClr val="CBD9D2"/>
    <a:srgbClr val="D7D3C7"/>
    <a:srgbClr val="AD9A84"/>
    <a:srgbClr val="898F9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 snapToObjects="1" showGuides="1">
      <p:cViewPr varScale="1">
        <p:scale>
          <a:sx n="85" d="100"/>
          <a:sy n="85" d="100"/>
        </p:scale>
        <p:origin x="-2021" y="1344"/>
      </p:cViewPr>
      <p:guideLst>
        <p:guide orient="horz" pos="2448"/>
        <p:guide orient="horz" pos="255"/>
        <p:guide orient="horz" pos="4080"/>
        <p:guide orient="horz" pos="912"/>
        <p:guide orient="horz" pos="1152"/>
        <p:guide orient="horz" pos="2544"/>
        <p:guide orient="horz" pos="3838"/>
        <p:guide pos="4272"/>
        <p:guide pos="288"/>
        <p:guide pos="2928"/>
        <p:guide pos="2832"/>
        <p:guide pos="1584"/>
        <p:guide pos="1488"/>
        <p:guide pos="4162"/>
        <p:guide pos="54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Daily Load Curve for a Typical DT</a:t>
            </a:r>
          </a:p>
        </c:rich>
      </c:tx>
      <c:layout/>
      <c:overlay val="1"/>
    </c:title>
    <c:plotArea>
      <c:layout/>
      <c:scatterChart>
        <c:scatterStyle val="smoothMarker"/>
        <c:ser>
          <c:idx val="0"/>
          <c:order val="0"/>
          <c:tx>
            <c:strRef>
              <c:f>'Design Base line 1 25 KVA'!$B$1</c:f>
              <c:strCache>
                <c:ptCount val="1"/>
                <c:pt idx="0">
                  <c:v>Ideal Case</c:v>
                </c:pt>
              </c:strCache>
            </c:strRef>
          </c:tx>
          <c:marker>
            <c:symbol val="none"/>
          </c:marker>
          <c:xVal>
            <c:numRef>
              <c:f>'Design Base line 1 25 KVA'!$A$2:$A$49</c:f>
              <c:numCache>
                <c:formatCode>[$-14009]hh:mm:ss;@</c:formatCode>
                <c:ptCount val="48"/>
                <c:pt idx="0">
                  <c:v>0</c:v>
                </c:pt>
                <c:pt idx="1">
                  <c:v>2.0833333333333388E-2</c:v>
                </c:pt>
                <c:pt idx="2">
                  <c:v>4.1666666666666692E-2</c:v>
                </c:pt>
                <c:pt idx="3">
                  <c:v>6.2500000000000069E-2</c:v>
                </c:pt>
                <c:pt idx="4">
                  <c:v>8.3333333333333398E-2</c:v>
                </c:pt>
                <c:pt idx="5">
                  <c:v>0.10416666666666678</c:v>
                </c:pt>
                <c:pt idx="6">
                  <c:v>0.125</c:v>
                </c:pt>
                <c:pt idx="7">
                  <c:v>0.14583333333333359</c:v>
                </c:pt>
                <c:pt idx="8">
                  <c:v>0.16666666666666669</c:v>
                </c:pt>
                <c:pt idx="9">
                  <c:v>0.18750000000000025</c:v>
                </c:pt>
                <c:pt idx="10">
                  <c:v>0.20833333333333359</c:v>
                </c:pt>
                <c:pt idx="11">
                  <c:v>0.22916666666666669</c:v>
                </c:pt>
                <c:pt idx="12">
                  <c:v>0.25</c:v>
                </c:pt>
                <c:pt idx="13">
                  <c:v>0.27083333333333326</c:v>
                </c:pt>
                <c:pt idx="14">
                  <c:v>0.29166666666666724</c:v>
                </c:pt>
                <c:pt idx="15">
                  <c:v>0.31250000000000044</c:v>
                </c:pt>
                <c:pt idx="16">
                  <c:v>0.33333333333333331</c:v>
                </c:pt>
                <c:pt idx="17">
                  <c:v>0.35416666666666724</c:v>
                </c:pt>
                <c:pt idx="18">
                  <c:v>0.37500000000000044</c:v>
                </c:pt>
                <c:pt idx="19">
                  <c:v>0.39583333333333331</c:v>
                </c:pt>
                <c:pt idx="20">
                  <c:v>0.41666666666666724</c:v>
                </c:pt>
                <c:pt idx="21">
                  <c:v>0.43750000000000044</c:v>
                </c:pt>
                <c:pt idx="22">
                  <c:v>0.45833333333333326</c:v>
                </c:pt>
                <c:pt idx="23">
                  <c:v>0.47916666666666724</c:v>
                </c:pt>
                <c:pt idx="24">
                  <c:v>0.5</c:v>
                </c:pt>
                <c:pt idx="25">
                  <c:v>0.5208333333333337</c:v>
                </c:pt>
                <c:pt idx="26">
                  <c:v>0.54166666666666652</c:v>
                </c:pt>
                <c:pt idx="27">
                  <c:v>0.5625</c:v>
                </c:pt>
                <c:pt idx="28">
                  <c:v>0.58333333333333359</c:v>
                </c:pt>
                <c:pt idx="29">
                  <c:v>0.60416666666666652</c:v>
                </c:pt>
                <c:pt idx="30">
                  <c:v>0.625000000000001</c:v>
                </c:pt>
                <c:pt idx="31">
                  <c:v>0.6458333333333347</c:v>
                </c:pt>
                <c:pt idx="32">
                  <c:v>0.66666666666666663</c:v>
                </c:pt>
                <c:pt idx="33">
                  <c:v>0.68750000000000033</c:v>
                </c:pt>
                <c:pt idx="34">
                  <c:v>0.7083333333333337</c:v>
                </c:pt>
                <c:pt idx="35">
                  <c:v>0.72916666666666652</c:v>
                </c:pt>
                <c:pt idx="36">
                  <c:v>0.750000000000001</c:v>
                </c:pt>
                <c:pt idx="37">
                  <c:v>0.77083333333333415</c:v>
                </c:pt>
                <c:pt idx="38">
                  <c:v>0.79166666666666652</c:v>
                </c:pt>
                <c:pt idx="39">
                  <c:v>0.8125</c:v>
                </c:pt>
                <c:pt idx="40">
                  <c:v>0.8333333333333337</c:v>
                </c:pt>
                <c:pt idx="41">
                  <c:v>0.85416666666666652</c:v>
                </c:pt>
                <c:pt idx="42">
                  <c:v>0.875000000000001</c:v>
                </c:pt>
                <c:pt idx="43">
                  <c:v>0.89583333333333404</c:v>
                </c:pt>
                <c:pt idx="44">
                  <c:v>0.91666666666666652</c:v>
                </c:pt>
                <c:pt idx="45">
                  <c:v>0.9375</c:v>
                </c:pt>
                <c:pt idx="46">
                  <c:v>0.9583333333333337</c:v>
                </c:pt>
                <c:pt idx="47">
                  <c:v>0.97916666666666619</c:v>
                </c:pt>
              </c:numCache>
            </c:numRef>
          </c:xVal>
          <c:yVal>
            <c:numRef>
              <c:f>'Design Base line 1 25 KVA'!$B$2:$B$49</c:f>
              <c:numCache>
                <c:formatCode>General</c:formatCode>
                <c:ptCount val="48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0.5</c:v>
                </c:pt>
                <c:pt idx="6">
                  <c:v>0.5</c:v>
                </c:pt>
                <c:pt idx="7">
                  <c:v>0.5</c:v>
                </c:pt>
                <c:pt idx="8">
                  <c:v>0.5</c:v>
                </c:pt>
                <c:pt idx="9">
                  <c:v>0.5</c:v>
                </c:pt>
                <c:pt idx="10">
                  <c:v>0.5</c:v>
                </c:pt>
                <c:pt idx="11">
                  <c:v>0.5</c:v>
                </c:pt>
                <c:pt idx="12">
                  <c:v>0.5</c:v>
                </c:pt>
                <c:pt idx="13">
                  <c:v>0.5</c:v>
                </c:pt>
                <c:pt idx="14">
                  <c:v>0.5</c:v>
                </c:pt>
                <c:pt idx="15">
                  <c:v>0.5</c:v>
                </c:pt>
                <c:pt idx="16">
                  <c:v>0.5</c:v>
                </c:pt>
                <c:pt idx="17">
                  <c:v>0.5</c:v>
                </c:pt>
                <c:pt idx="18">
                  <c:v>0.5</c:v>
                </c:pt>
                <c:pt idx="19">
                  <c:v>0.5</c:v>
                </c:pt>
                <c:pt idx="20">
                  <c:v>0.5</c:v>
                </c:pt>
                <c:pt idx="21">
                  <c:v>0.5</c:v>
                </c:pt>
                <c:pt idx="22">
                  <c:v>0.5</c:v>
                </c:pt>
                <c:pt idx="23">
                  <c:v>0.5</c:v>
                </c:pt>
                <c:pt idx="24">
                  <c:v>0.5</c:v>
                </c:pt>
                <c:pt idx="25">
                  <c:v>0.5</c:v>
                </c:pt>
                <c:pt idx="26">
                  <c:v>0.5</c:v>
                </c:pt>
                <c:pt idx="27">
                  <c:v>0.5</c:v>
                </c:pt>
                <c:pt idx="28">
                  <c:v>0.5</c:v>
                </c:pt>
                <c:pt idx="29">
                  <c:v>0.5</c:v>
                </c:pt>
                <c:pt idx="30">
                  <c:v>0.5</c:v>
                </c:pt>
                <c:pt idx="31">
                  <c:v>0.5</c:v>
                </c:pt>
                <c:pt idx="32">
                  <c:v>0.5</c:v>
                </c:pt>
                <c:pt idx="33">
                  <c:v>0.5</c:v>
                </c:pt>
                <c:pt idx="34">
                  <c:v>0.5</c:v>
                </c:pt>
                <c:pt idx="35">
                  <c:v>0.5</c:v>
                </c:pt>
                <c:pt idx="36">
                  <c:v>0.5</c:v>
                </c:pt>
                <c:pt idx="37">
                  <c:v>0.5</c:v>
                </c:pt>
                <c:pt idx="38">
                  <c:v>0.5</c:v>
                </c:pt>
                <c:pt idx="39">
                  <c:v>0.5</c:v>
                </c:pt>
                <c:pt idx="40">
                  <c:v>0.5</c:v>
                </c:pt>
                <c:pt idx="41">
                  <c:v>0.5</c:v>
                </c:pt>
                <c:pt idx="42">
                  <c:v>0.5</c:v>
                </c:pt>
                <c:pt idx="43">
                  <c:v>0.5</c:v>
                </c:pt>
                <c:pt idx="44">
                  <c:v>0.5</c:v>
                </c:pt>
                <c:pt idx="45">
                  <c:v>0.5</c:v>
                </c:pt>
                <c:pt idx="46">
                  <c:v>0.5</c:v>
                </c:pt>
                <c:pt idx="47">
                  <c:v>0.5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'Design Base line 1 25 KVA'!$C$1</c:f>
              <c:strCache>
                <c:ptCount val="1"/>
                <c:pt idx="0">
                  <c:v>Total Loss</c:v>
                </c:pt>
              </c:strCache>
            </c:strRef>
          </c:tx>
          <c:xVal>
            <c:numRef>
              <c:f>'Design Base line 1 25 KVA'!$A$2:$A$49</c:f>
              <c:numCache>
                <c:formatCode>[$-14009]hh:mm:ss;@</c:formatCode>
                <c:ptCount val="48"/>
                <c:pt idx="0">
                  <c:v>0</c:v>
                </c:pt>
                <c:pt idx="1">
                  <c:v>2.0833333333333388E-2</c:v>
                </c:pt>
                <c:pt idx="2">
                  <c:v>4.1666666666666692E-2</c:v>
                </c:pt>
                <c:pt idx="3">
                  <c:v>6.2500000000000069E-2</c:v>
                </c:pt>
                <c:pt idx="4">
                  <c:v>8.3333333333333398E-2</c:v>
                </c:pt>
                <c:pt idx="5">
                  <c:v>0.10416666666666678</c:v>
                </c:pt>
                <c:pt idx="6">
                  <c:v>0.125</c:v>
                </c:pt>
                <c:pt idx="7">
                  <c:v>0.14583333333333359</c:v>
                </c:pt>
                <c:pt idx="8">
                  <c:v>0.16666666666666669</c:v>
                </c:pt>
                <c:pt idx="9">
                  <c:v>0.18750000000000025</c:v>
                </c:pt>
                <c:pt idx="10">
                  <c:v>0.20833333333333359</c:v>
                </c:pt>
                <c:pt idx="11">
                  <c:v>0.22916666666666669</c:v>
                </c:pt>
                <c:pt idx="12">
                  <c:v>0.25</c:v>
                </c:pt>
                <c:pt idx="13">
                  <c:v>0.27083333333333326</c:v>
                </c:pt>
                <c:pt idx="14">
                  <c:v>0.29166666666666724</c:v>
                </c:pt>
                <c:pt idx="15">
                  <c:v>0.31250000000000044</c:v>
                </c:pt>
                <c:pt idx="16">
                  <c:v>0.33333333333333331</c:v>
                </c:pt>
                <c:pt idx="17">
                  <c:v>0.35416666666666724</c:v>
                </c:pt>
                <c:pt idx="18">
                  <c:v>0.37500000000000044</c:v>
                </c:pt>
                <c:pt idx="19">
                  <c:v>0.39583333333333331</c:v>
                </c:pt>
                <c:pt idx="20">
                  <c:v>0.41666666666666724</c:v>
                </c:pt>
                <c:pt idx="21">
                  <c:v>0.43750000000000044</c:v>
                </c:pt>
                <c:pt idx="22">
                  <c:v>0.45833333333333326</c:v>
                </c:pt>
                <c:pt idx="23">
                  <c:v>0.47916666666666724</c:v>
                </c:pt>
                <c:pt idx="24">
                  <c:v>0.5</c:v>
                </c:pt>
                <c:pt idx="25">
                  <c:v>0.5208333333333337</c:v>
                </c:pt>
                <c:pt idx="26">
                  <c:v>0.54166666666666652</c:v>
                </c:pt>
                <c:pt idx="27">
                  <c:v>0.5625</c:v>
                </c:pt>
                <c:pt idx="28">
                  <c:v>0.58333333333333359</c:v>
                </c:pt>
                <c:pt idx="29">
                  <c:v>0.60416666666666652</c:v>
                </c:pt>
                <c:pt idx="30">
                  <c:v>0.625000000000001</c:v>
                </c:pt>
                <c:pt idx="31">
                  <c:v>0.6458333333333347</c:v>
                </c:pt>
                <c:pt idx="32">
                  <c:v>0.66666666666666663</c:v>
                </c:pt>
                <c:pt idx="33">
                  <c:v>0.68750000000000033</c:v>
                </c:pt>
                <c:pt idx="34">
                  <c:v>0.7083333333333337</c:v>
                </c:pt>
                <c:pt idx="35">
                  <c:v>0.72916666666666652</c:v>
                </c:pt>
                <c:pt idx="36">
                  <c:v>0.750000000000001</c:v>
                </c:pt>
                <c:pt idx="37">
                  <c:v>0.77083333333333415</c:v>
                </c:pt>
                <c:pt idx="38">
                  <c:v>0.79166666666666652</c:v>
                </c:pt>
                <c:pt idx="39">
                  <c:v>0.8125</c:v>
                </c:pt>
                <c:pt idx="40">
                  <c:v>0.8333333333333337</c:v>
                </c:pt>
                <c:pt idx="41">
                  <c:v>0.85416666666666652</c:v>
                </c:pt>
                <c:pt idx="42">
                  <c:v>0.875000000000001</c:v>
                </c:pt>
                <c:pt idx="43">
                  <c:v>0.89583333333333404</c:v>
                </c:pt>
                <c:pt idx="44">
                  <c:v>0.91666666666666652</c:v>
                </c:pt>
                <c:pt idx="45">
                  <c:v>0.9375</c:v>
                </c:pt>
                <c:pt idx="46">
                  <c:v>0.9583333333333337</c:v>
                </c:pt>
                <c:pt idx="47">
                  <c:v>0.97916666666666619</c:v>
                </c:pt>
              </c:numCache>
            </c:numRef>
          </c:xVal>
          <c:yVal>
            <c:numRef>
              <c:f>'Design Base line 1 25 KVA'!$C$2:$C$49</c:f>
            </c:numRef>
          </c:yVal>
          <c:smooth val="1"/>
        </c:ser>
        <c:ser>
          <c:idx val="2"/>
          <c:order val="2"/>
          <c:tx>
            <c:strRef>
              <c:f>'Design Base line 1 25 KVA'!$D$1</c:f>
              <c:strCache>
                <c:ptCount val="1"/>
                <c:pt idx="0">
                  <c:v>Worst Case</c:v>
                </c:pt>
              </c:strCache>
            </c:strRef>
          </c:tx>
          <c:marker>
            <c:symbol val="none"/>
          </c:marker>
          <c:xVal>
            <c:numRef>
              <c:f>'Design Base line 1 25 KVA'!$A$2:$A$49</c:f>
              <c:numCache>
                <c:formatCode>[$-14009]hh:mm:ss;@</c:formatCode>
                <c:ptCount val="48"/>
                <c:pt idx="0">
                  <c:v>0</c:v>
                </c:pt>
                <c:pt idx="1">
                  <c:v>2.0833333333333388E-2</c:v>
                </c:pt>
                <c:pt idx="2">
                  <c:v>4.1666666666666692E-2</c:v>
                </c:pt>
                <c:pt idx="3">
                  <c:v>6.2500000000000069E-2</c:v>
                </c:pt>
                <c:pt idx="4">
                  <c:v>8.3333333333333398E-2</c:v>
                </c:pt>
                <c:pt idx="5">
                  <c:v>0.10416666666666678</c:v>
                </c:pt>
                <c:pt idx="6">
                  <c:v>0.125</c:v>
                </c:pt>
                <c:pt idx="7">
                  <c:v>0.14583333333333359</c:v>
                </c:pt>
                <c:pt idx="8">
                  <c:v>0.16666666666666669</c:v>
                </c:pt>
                <c:pt idx="9">
                  <c:v>0.18750000000000025</c:v>
                </c:pt>
                <c:pt idx="10">
                  <c:v>0.20833333333333359</c:v>
                </c:pt>
                <c:pt idx="11">
                  <c:v>0.22916666666666669</c:v>
                </c:pt>
                <c:pt idx="12">
                  <c:v>0.25</c:v>
                </c:pt>
                <c:pt idx="13">
                  <c:v>0.27083333333333326</c:v>
                </c:pt>
                <c:pt idx="14">
                  <c:v>0.29166666666666724</c:v>
                </c:pt>
                <c:pt idx="15">
                  <c:v>0.31250000000000044</c:v>
                </c:pt>
                <c:pt idx="16">
                  <c:v>0.33333333333333331</c:v>
                </c:pt>
                <c:pt idx="17">
                  <c:v>0.35416666666666724</c:v>
                </c:pt>
                <c:pt idx="18">
                  <c:v>0.37500000000000044</c:v>
                </c:pt>
                <c:pt idx="19">
                  <c:v>0.39583333333333331</c:v>
                </c:pt>
                <c:pt idx="20">
                  <c:v>0.41666666666666724</c:v>
                </c:pt>
                <c:pt idx="21">
                  <c:v>0.43750000000000044</c:v>
                </c:pt>
                <c:pt idx="22">
                  <c:v>0.45833333333333326</c:v>
                </c:pt>
                <c:pt idx="23">
                  <c:v>0.47916666666666724</c:v>
                </c:pt>
                <c:pt idx="24">
                  <c:v>0.5</c:v>
                </c:pt>
                <c:pt idx="25">
                  <c:v>0.5208333333333337</c:v>
                </c:pt>
                <c:pt idx="26">
                  <c:v>0.54166666666666652</c:v>
                </c:pt>
                <c:pt idx="27">
                  <c:v>0.5625</c:v>
                </c:pt>
                <c:pt idx="28">
                  <c:v>0.58333333333333359</c:v>
                </c:pt>
                <c:pt idx="29">
                  <c:v>0.60416666666666652</c:v>
                </c:pt>
                <c:pt idx="30">
                  <c:v>0.625000000000001</c:v>
                </c:pt>
                <c:pt idx="31">
                  <c:v>0.6458333333333347</c:v>
                </c:pt>
                <c:pt idx="32">
                  <c:v>0.66666666666666663</c:v>
                </c:pt>
                <c:pt idx="33">
                  <c:v>0.68750000000000033</c:v>
                </c:pt>
                <c:pt idx="34">
                  <c:v>0.7083333333333337</c:v>
                </c:pt>
                <c:pt idx="35">
                  <c:v>0.72916666666666652</c:v>
                </c:pt>
                <c:pt idx="36">
                  <c:v>0.750000000000001</c:v>
                </c:pt>
                <c:pt idx="37">
                  <c:v>0.77083333333333415</c:v>
                </c:pt>
                <c:pt idx="38">
                  <c:v>0.79166666666666652</c:v>
                </c:pt>
                <c:pt idx="39">
                  <c:v>0.8125</c:v>
                </c:pt>
                <c:pt idx="40">
                  <c:v>0.8333333333333337</c:v>
                </c:pt>
                <c:pt idx="41">
                  <c:v>0.85416666666666652</c:v>
                </c:pt>
                <c:pt idx="42">
                  <c:v>0.875000000000001</c:v>
                </c:pt>
                <c:pt idx="43">
                  <c:v>0.89583333333333404</c:v>
                </c:pt>
                <c:pt idx="44">
                  <c:v>0.91666666666666652</c:v>
                </c:pt>
                <c:pt idx="45">
                  <c:v>0.9375</c:v>
                </c:pt>
                <c:pt idx="46">
                  <c:v>0.9583333333333337</c:v>
                </c:pt>
                <c:pt idx="47">
                  <c:v>0.97916666666666619</c:v>
                </c:pt>
              </c:numCache>
            </c:numRef>
          </c:xVal>
          <c:yVal>
            <c:numRef>
              <c:f>'Design Base line 1 25 KVA'!$D$2:$D$49</c:f>
              <c:numCache>
                <c:formatCode>General</c:formatCode>
                <c:ptCount val="4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'Design Base line 1 25 KVA'!$E$1</c:f>
              <c:strCache>
                <c:ptCount val="1"/>
                <c:pt idx="0">
                  <c:v>Realistic Case</c:v>
                </c:pt>
              </c:strCache>
            </c:strRef>
          </c:tx>
          <c:spPr>
            <a:ln w="5715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'Design Base line 1 25 KVA'!$A$2:$A$49</c:f>
              <c:numCache>
                <c:formatCode>[$-14009]hh:mm:ss;@</c:formatCode>
                <c:ptCount val="48"/>
                <c:pt idx="0">
                  <c:v>0</c:v>
                </c:pt>
                <c:pt idx="1">
                  <c:v>2.0833333333333388E-2</c:v>
                </c:pt>
                <c:pt idx="2">
                  <c:v>4.1666666666666692E-2</c:v>
                </c:pt>
                <c:pt idx="3">
                  <c:v>6.2500000000000069E-2</c:v>
                </c:pt>
                <c:pt idx="4">
                  <c:v>8.3333333333333398E-2</c:v>
                </c:pt>
                <c:pt idx="5">
                  <c:v>0.10416666666666678</c:v>
                </c:pt>
                <c:pt idx="6">
                  <c:v>0.125</c:v>
                </c:pt>
                <c:pt idx="7">
                  <c:v>0.14583333333333359</c:v>
                </c:pt>
                <c:pt idx="8">
                  <c:v>0.16666666666666669</c:v>
                </c:pt>
                <c:pt idx="9">
                  <c:v>0.18750000000000025</c:v>
                </c:pt>
                <c:pt idx="10">
                  <c:v>0.20833333333333359</c:v>
                </c:pt>
                <c:pt idx="11">
                  <c:v>0.22916666666666669</c:v>
                </c:pt>
                <c:pt idx="12">
                  <c:v>0.25</c:v>
                </c:pt>
                <c:pt idx="13">
                  <c:v>0.27083333333333326</c:v>
                </c:pt>
                <c:pt idx="14">
                  <c:v>0.29166666666666724</c:v>
                </c:pt>
                <c:pt idx="15">
                  <c:v>0.31250000000000044</c:v>
                </c:pt>
                <c:pt idx="16">
                  <c:v>0.33333333333333331</c:v>
                </c:pt>
                <c:pt idx="17">
                  <c:v>0.35416666666666724</c:v>
                </c:pt>
                <c:pt idx="18">
                  <c:v>0.37500000000000044</c:v>
                </c:pt>
                <c:pt idx="19">
                  <c:v>0.39583333333333331</c:v>
                </c:pt>
                <c:pt idx="20">
                  <c:v>0.41666666666666724</c:v>
                </c:pt>
                <c:pt idx="21">
                  <c:v>0.43750000000000044</c:v>
                </c:pt>
                <c:pt idx="22">
                  <c:v>0.45833333333333326</c:v>
                </c:pt>
                <c:pt idx="23">
                  <c:v>0.47916666666666724</c:v>
                </c:pt>
                <c:pt idx="24">
                  <c:v>0.5</c:v>
                </c:pt>
                <c:pt idx="25">
                  <c:v>0.5208333333333337</c:v>
                </c:pt>
                <c:pt idx="26">
                  <c:v>0.54166666666666652</c:v>
                </c:pt>
                <c:pt idx="27">
                  <c:v>0.5625</c:v>
                </c:pt>
                <c:pt idx="28">
                  <c:v>0.58333333333333359</c:v>
                </c:pt>
                <c:pt idx="29">
                  <c:v>0.60416666666666652</c:v>
                </c:pt>
                <c:pt idx="30">
                  <c:v>0.625000000000001</c:v>
                </c:pt>
                <c:pt idx="31">
                  <c:v>0.6458333333333347</c:v>
                </c:pt>
                <c:pt idx="32">
                  <c:v>0.66666666666666663</c:v>
                </c:pt>
                <c:pt idx="33">
                  <c:v>0.68750000000000033</c:v>
                </c:pt>
                <c:pt idx="34">
                  <c:v>0.7083333333333337</c:v>
                </c:pt>
                <c:pt idx="35">
                  <c:v>0.72916666666666652</c:v>
                </c:pt>
                <c:pt idx="36">
                  <c:v>0.750000000000001</c:v>
                </c:pt>
                <c:pt idx="37">
                  <c:v>0.77083333333333415</c:v>
                </c:pt>
                <c:pt idx="38">
                  <c:v>0.79166666666666652</c:v>
                </c:pt>
                <c:pt idx="39">
                  <c:v>0.8125</c:v>
                </c:pt>
                <c:pt idx="40">
                  <c:v>0.8333333333333337</c:v>
                </c:pt>
                <c:pt idx="41">
                  <c:v>0.85416666666666652</c:v>
                </c:pt>
                <c:pt idx="42">
                  <c:v>0.875000000000001</c:v>
                </c:pt>
                <c:pt idx="43">
                  <c:v>0.89583333333333404</c:v>
                </c:pt>
                <c:pt idx="44">
                  <c:v>0.91666666666666652</c:v>
                </c:pt>
                <c:pt idx="45">
                  <c:v>0.9375</c:v>
                </c:pt>
                <c:pt idx="46">
                  <c:v>0.9583333333333337</c:v>
                </c:pt>
                <c:pt idx="47">
                  <c:v>0.97916666666666619</c:v>
                </c:pt>
              </c:numCache>
            </c:numRef>
          </c:xVal>
          <c:yVal>
            <c:numRef>
              <c:f>'Design Base line 1 25 KVA'!$E$2:$E$49</c:f>
              <c:numCache>
                <c:formatCode>General</c:formatCode>
                <c:ptCount val="48"/>
                <c:pt idx="0">
                  <c:v>0.24998600000000032</c:v>
                </c:pt>
                <c:pt idx="1">
                  <c:v>0.22726000000000024</c:v>
                </c:pt>
                <c:pt idx="2">
                  <c:v>0.22726000000000024</c:v>
                </c:pt>
                <c:pt idx="3">
                  <c:v>0.22726000000000024</c:v>
                </c:pt>
                <c:pt idx="4">
                  <c:v>0.22726000000000024</c:v>
                </c:pt>
                <c:pt idx="5">
                  <c:v>0.22726000000000024</c:v>
                </c:pt>
                <c:pt idx="6">
                  <c:v>0.22726000000000024</c:v>
                </c:pt>
                <c:pt idx="7">
                  <c:v>0.22726000000000024</c:v>
                </c:pt>
                <c:pt idx="8">
                  <c:v>0.22726000000000024</c:v>
                </c:pt>
                <c:pt idx="9">
                  <c:v>0.22726000000000024</c:v>
                </c:pt>
                <c:pt idx="10">
                  <c:v>0.22726000000000024</c:v>
                </c:pt>
                <c:pt idx="11">
                  <c:v>0.15340050000000024</c:v>
                </c:pt>
                <c:pt idx="12">
                  <c:v>0.15908200000000028</c:v>
                </c:pt>
                <c:pt idx="13">
                  <c:v>0.18180800000000025</c:v>
                </c:pt>
                <c:pt idx="14">
                  <c:v>0.27271200000000001</c:v>
                </c:pt>
                <c:pt idx="15">
                  <c:v>0.27271200000000001</c:v>
                </c:pt>
                <c:pt idx="16">
                  <c:v>0.46588300000000032</c:v>
                </c:pt>
                <c:pt idx="17">
                  <c:v>0.477246</c:v>
                </c:pt>
                <c:pt idx="18">
                  <c:v>0.48292750000000051</c:v>
                </c:pt>
                <c:pt idx="19">
                  <c:v>0.48860900000000002</c:v>
                </c:pt>
                <c:pt idx="20">
                  <c:v>0.48860900000000002</c:v>
                </c:pt>
                <c:pt idx="21">
                  <c:v>0.57951300000000006</c:v>
                </c:pt>
                <c:pt idx="22">
                  <c:v>0.63632800000000111</c:v>
                </c:pt>
                <c:pt idx="23">
                  <c:v>0.69314300000000084</c:v>
                </c:pt>
                <c:pt idx="24">
                  <c:v>0.7272320000000001</c:v>
                </c:pt>
                <c:pt idx="25">
                  <c:v>0.77268400000000093</c:v>
                </c:pt>
                <c:pt idx="26">
                  <c:v>0.80677300000000063</c:v>
                </c:pt>
                <c:pt idx="27">
                  <c:v>0.85222500000000101</c:v>
                </c:pt>
                <c:pt idx="28">
                  <c:v>0.90904000000000063</c:v>
                </c:pt>
                <c:pt idx="29">
                  <c:v>0.92040300000000008</c:v>
                </c:pt>
                <c:pt idx="30">
                  <c:v>0.94312900000000088</c:v>
                </c:pt>
                <c:pt idx="31">
                  <c:v>0.96585500000000102</c:v>
                </c:pt>
                <c:pt idx="32">
                  <c:v>0.92040300000000008</c:v>
                </c:pt>
                <c:pt idx="33">
                  <c:v>0.88631399999999927</c:v>
                </c:pt>
                <c:pt idx="34">
                  <c:v>0.88063249999999949</c:v>
                </c:pt>
                <c:pt idx="35">
                  <c:v>0.82949900000000065</c:v>
                </c:pt>
                <c:pt idx="36">
                  <c:v>0.85222500000000101</c:v>
                </c:pt>
                <c:pt idx="37">
                  <c:v>0.79541000000000006</c:v>
                </c:pt>
                <c:pt idx="38">
                  <c:v>0.69314300000000084</c:v>
                </c:pt>
                <c:pt idx="39">
                  <c:v>0.60223900000000063</c:v>
                </c:pt>
                <c:pt idx="40">
                  <c:v>0.51133500000000009</c:v>
                </c:pt>
                <c:pt idx="41">
                  <c:v>0.44315699999999997</c:v>
                </c:pt>
                <c:pt idx="42">
                  <c:v>0.37497900000000056</c:v>
                </c:pt>
                <c:pt idx="43">
                  <c:v>0.3181640000000005</c:v>
                </c:pt>
                <c:pt idx="44">
                  <c:v>0.29543800000000031</c:v>
                </c:pt>
                <c:pt idx="45">
                  <c:v>0.28975650000000008</c:v>
                </c:pt>
                <c:pt idx="46">
                  <c:v>0.27271200000000001</c:v>
                </c:pt>
                <c:pt idx="47">
                  <c:v>0.26134900000000005</c:v>
                </c:pt>
              </c:numCache>
            </c:numRef>
          </c:yVal>
          <c:smooth val="1"/>
        </c:ser>
        <c:axId val="139872896"/>
        <c:axId val="150552960"/>
      </c:scatterChart>
      <c:valAx>
        <c:axId val="139872896"/>
        <c:scaling>
          <c:orientation val="minMax"/>
          <c:max val="1"/>
          <c:min val="0"/>
        </c:scaling>
        <c:axPos val="b"/>
        <c:numFmt formatCode="[$-14009]hh:mm:ss;@" sourceLinked="1"/>
        <c:tickLblPos val="nextTo"/>
        <c:crossAx val="150552960"/>
        <c:crosses val="autoZero"/>
        <c:crossBetween val="midCat"/>
        <c:majorUnit val="0.16666666666666669"/>
      </c:valAx>
      <c:valAx>
        <c:axId val="150552960"/>
        <c:scaling>
          <c:orientation val="minMax"/>
          <c:max val="1.1000000000000001"/>
          <c:min val="0"/>
        </c:scaling>
        <c:axPos val="l"/>
        <c:majorGridlines/>
        <c:numFmt formatCode="General" sourceLinked="1"/>
        <c:tickLblPos val="nextTo"/>
        <c:crossAx val="13987289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9699314042799854"/>
          <c:y val="0.24812989183526979"/>
          <c:w val="0.29840563257813629"/>
          <c:h val="0.66218542188952934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/>
            </a:pPr>
            <a:r>
              <a:rPr lang="en-US"/>
              <a:t>Daily Energy Loss of Diverse 25 kVA, 1 ph DT Designs complying to MEPS at 50% Load</a:t>
            </a:r>
          </a:p>
        </c:rich>
      </c:tx>
      <c:layout>
        <c:manualLayout>
          <c:xMode val="edge"/>
          <c:yMode val="edge"/>
          <c:x val="0.13676498808740775"/>
          <c:y val="1.8935362161580101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'Design Base line 1 25 KVA'!$B$52</c:f>
              <c:strCache>
                <c:ptCount val="1"/>
                <c:pt idx="0">
                  <c:v>Design A (NLL = 96 W, LL-144 W)</c:v>
                </c:pt>
              </c:strCache>
            </c:strRef>
          </c:tx>
          <c:cat>
            <c:strRef>
              <c:f>'Design Base line 1 25 KVA'!$A$53:$A$55</c:f>
              <c:strCache>
                <c:ptCount val="3"/>
                <c:pt idx="0">
                  <c:v>Load Curve 1  (Best Case)</c:v>
                </c:pt>
                <c:pt idx="1">
                  <c:v>Load Curve 2 (Worst Case)</c:v>
                </c:pt>
                <c:pt idx="2">
                  <c:v>Load Curve 3 (Realistic Case)</c:v>
                </c:pt>
              </c:strCache>
            </c:strRef>
          </c:cat>
          <c:val>
            <c:numRef>
              <c:f>'Design Base line 1 25 KVA'!$B$53:$B$55</c:f>
              <c:numCache>
                <c:formatCode>General</c:formatCode>
                <c:ptCount val="3"/>
                <c:pt idx="0">
                  <c:v>3.1019999999999999</c:v>
                </c:pt>
                <c:pt idx="1">
                  <c:v>3.9119999999999977</c:v>
                </c:pt>
                <c:pt idx="2">
                  <c:v>3.367</c:v>
                </c:pt>
              </c:numCache>
            </c:numRef>
          </c:val>
        </c:ser>
        <c:ser>
          <c:idx val="1"/>
          <c:order val="1"/>
          <c:tx>
            <c:strRef>
              <c:f>'Design Base line 1 25 KVA'!$C$52</c:f>
              <c:strCache>
                <c:ptCount val="1"/>
                <c:pt idx="0">
                  <c:v>Design B (NLL = 66 W, LL = 264W)</c:v>
                </c:pt>
              </c:strCache>
            </c:strRef>
          </c:tx>
          <c:cat>
            <c:strRef>
              <c:f>'Design Base line 1 25 KVA'!$A$53:$A$55</c:f>
              <c:strCache>
                <c:ptCount val="3"/>
                <c:pt idx="0">
                  <c:v>Load Curve 1  (Best Case)</c:v>
                </c:pt>
                <c:pt idx="1">
                  <c:v>Load Curve 2 (Worst Case)</c:v>
                </c:pt>
                <c:pt idx="2">
                  <c:v>Load Curve 3 (Realistic Case)</c:v>
                </c:pt>
              </c:strCache>
            </c:strRef>
          </c:cat>
          <c:val>
            <c:numRef>
              <c:f>'Design Base line 1 25 KVA'!$C$53:$C$55</c:f>
              <c:numCache>
                <c:formatCode>General</c:formatCode>
                <c:ptCount val="3"/>
                <c:pt idx="0">
                  <c:v>3.1019999999999999</c:v>
                </c:pt>
                <c:pt idx="1">
                  <c:v>4.5869999999999997</c:v>
                </c:pt>
                <c:pt idx="2">
                  <c:v>3.5880000000000001</c:v>
                </c:pt>
              </c:numCache>
            </c:numRef>
          </c:val>
        </c:ser>
        <c:ser>
          <c:idx val="2"/>
          <c:order val="2"/>
          <c:tx>
            <c:strRef>
              <c:f>'Design Base line 1 25 KVA'!$D$52</c:f>
              <c:strCache>
                <c:ptCount val="1"/>
                <c:pt idx="0">
                  <c:v>Design C (NLL = 30W, LL= 408W)</c:v>
                </c:pt>
              </c:strCache>
            </c:strRef>
          </c:tx>
          <c:cat>
            <c:strRef>
              <c:f>'Design Base line 1 25 KVA'!$A$53:$A$55</c:f>
              <c:strCache>
                <c:ptCount val="3"/>
                <c:pt idx="0">
                  <c:v>Load Curve 1  (Best Case)</c:v>
                </c:pt>
                <c:pt idx="1">
                  <c:v>Load Curve 2 (Worst Case)</c:v>
                </c:pt>
                <c:pt idx="2">
                  <c:v>Load Curve 3 (Realistic Case)</c:v>
                </c:pt>
              </c:strCache>
            </c:strRef>
          </c:cat>
          <c:val>
            <c:numRef>
              <c:f>'Design Base line 1 25 KVA'!$D$53:$D$55</c:f>
              <c:numCache>
                <c:formatCode>General</c:formatCode>
                <c:ptCount val="3"/>
                <c:pt idx="0">
                  <c:v>3.1019999999999999</c:v>
                </c:pt>
                <c:pt idx="1">
                  <c:v>5.3969999999999985</c:v>
                </c:pt>
                <c:pt idx="2">
                  <c:v>3.8539999999999988</c:v>
                </c:pt>
              </c:numCache>
            </c:numRef>
          </c:val>
        </c:ser>
        <c:axId val="39467648"/>
        <c:axId val="39477632"/>
      </c:barChart>
      <c:catAx>
        <c:axId val="39467648"/>
        <c:scaling>
          <c:orientation val="minMax"/>
        </c:scaling>
        <c:axPos val="b"/>
        <c:tickLblPos val="nextTo"/>
        <c:crossAx val="39477632"/>
        <c:crosses val="autoZero"/>
        <c:auto val="1"/>
        <c:lblAlgn val="ctr"/>
        <c:lblOffset val="100"/>
      </c:catAx>
      <c:valAx>
        <c:axId val="3947763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Daily Energy Loss in kWh</a:t>
                </a:r>
              </a:p>
            </c:rich>
          </c:tx>
          <c:layout>
            <c:manualLayout>
              <c:xMode val="edge"/>
              <c:yMode val="edge"/>
              <c:x val="0.23382372832230328"/>
              <c:y val="0.2308341277968057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946764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en-US"/>
          </a:p>
        </c:txPr>
      </c:dTable>
    </c:plotArea>
    <c:plotVisOnly val="1"/>
    <c:dispBlanksAs val="gap"/>
  </c:chart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E4B30-2B70-4880-AC63-82A0B20B03F1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6E548-C620-4292-BA21-BEFD2E6E3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93484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1125F-B1CB-4577-B399-CADFBB3444A8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D3150-5905-4E34-99C5-4656F5DE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6464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D3150-5905-4E34-99C5-4656F5DE5B5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0848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D3150-5905-4E34-99C5-4656F5DE5B5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7455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D3150-5905-4E34-99C5-4656F5DE5B5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0677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D3150-5905-4E34-99C5-4656F5DE5B5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2480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D3150-5905-4E34-99C5-4656F5DE5B5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2873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D3150-5905-4E34-99C5-4656F5DE5B5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8773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D3150-5905-4E34-99C5-4656F5DE5B5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0971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D3150-5905-4E34-99C5-4656F5DE5B5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6819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D3150-5905-4E34-99C5-4656F5DE5B5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1273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-3600" y="1448780"/>
            <a:ext cx="9151200" cy="5438907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  <p:txBody>
          <a:bodyPr anchor="b" anchorCtr="0">
            <a:normAutofit/>
          </a:bodyPr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-3600" y="1448779"/>
            <a:ext cx="9151200" cy="2448533"/>
          </a:xfrm>
          <a:gradFill flip="none" rotWithShape="1">
            <a:gsLst>
              <a:gs pos="0">
                <a:srgbClr val="AD9A84">
                  <a:alpha val="74902"/>
                </a:srgbClr>
              </a:gs>
              <a:gs pos="50000">
                <a:srgbClr val="91785B">
                  <a:alpha val="75000"/>
                </a:srgbClr>
              </a:gs>
            </a:gsLst>
            <a:lin ang="5400000" scaled="1"/>
            <a:tileRect/>
          </a:gradFill>
        </p:spPr>
        <p:txBody>
          <a:bodyPr tIns="18000000"/>
          <a:lstStyle>
            <a:lvl1pPr>
              <a:defRPr sz="200">
                <a:solidFill>
                  <a:srgbClr val="91785B"/>
                </a:solidFill>
              </a:defRPr>
            </a:lvl1pPr>
            <a:lvl2pPr>
              <a:defRPr sz="200">
                <a:solidFill>
                  <a:srgbClr val="91785B"/>
                </a:solidFill>
              </a:defRPr>
            </a:lvl2pPr>
            <a:lvl3pPr>
              <a:defRPr sz="200">
                <a:solidFill>
                  <a:srgbClr val="91785B"/>
                </a:solidFill>
              </a:defRPr>
            </a:lvl3pPr>
            <a:lvl4pPr>
              <a:defRPr sz="200">
                <a:solidFill>
                  <a:srgbClr val="91785B"/>
                </a:solidFill>
              </a:defRPr>
            </a:lvl4pPr>
            <a:lvl5pPr>
              <a:defRPr>
                <a:solidFill>
                  <a:srgbClr val="91785B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31800" y="2290707"/>
            <a:ext cx="8280400" cy="92438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insert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32000" y="3215093"/>
            <a:ext cx="8280200" cy="204209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12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insert Presenters name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2016732" y="1448780"/>
            <a:ext cx="1908212" cy="2708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00" b="1" dirty="0" smtClean="0">
                <a:solidFill>
                  <a:schemeClr val="bg1"/>
                </a:solidFill>
              </a:rPr>
              <a:t>Front page picture</a:t>
            </a:r>
            <a:endParaRPr lang="en-US" sz="1100" dirty="0" smtClean="0">
              <a:solidFill>
                <a:schemeClr val="bg1"/>
              </a:solidFill>
            </a:endParaRPr>
          </a:p>
          <a:p>
            <a:pPr algn="r"/>
            <a:r>
              <a:rPr lang="en-US" sz="1100" b="0" dirty="0" smtClean="0">
                <a:solidFill>
                  <a:schemeClr val="bg1"/>
                </a:solidFill>
              </a:rPr>
              <a:t>Change</a:t>
            </a:r>
            <a:r>
              <a:rPr lang="en-US" sz="1100" b="0" baseline="0" dirty="0" smtClean="0">
                <a:solidFill>
                  <a:schemeClr val="bg1"/>
                </a:solidFill>
              </a:rPr>
              <a:t> picture by marking Picture , right click and choose send to front.</a:t>
            </a:r>
          </a:p>
          <a:p>
            <a:pPr algn="r"/>
            <a:r>
              <a:rPr lang="en-US" sz="1100" b="0" baseline="0" dirty="0" smtClean="0">
                <a:solidFill>
                  <a:schemeClr val="bg1"/>
                </a:solidFill>
              </a:rPr>
              <a:t>Click on the icon in the middle of the picture and locate the new picture.</a:t>
            </a:r>
          </a:p>
          <a:p>
            <a:pPr algn="r"/>
            <a:r>
              <a:rPr lang="en-US" sz="1100" b="0" baseline="0" dirty="0" smtClean="0">
                <a:solidFill>
                  <a:schemeClr val="bg1"/>
                </a:solidFill>
              </a:rPr>
              <a:t>After inserting once again mark the picture, right click and choose send to back. </a:t>
            </a:r>
            <a:endParaRPr lang="en-US" sz="1100" b="1" baseline="0" dirty="0" smtClean="0">
              <a:solidFill>
                <a:schemeClr val="bg1"/>
              </a:solidFill>
            </a:endParaRPr>
          </a:p>
          <a:p>
            <a:pPr algn="r"/>
            <a:endParaRPr lang="en-US" sz="1100" b="1" baseline="0" dirty="0" smtClean="0">
              <a:solidFill>
                <a:schemeClr val="bg1"/>
              </a:solidFill>
            </a:endParaRPr>
          </a:p>
          <a:p>
            <a:pPr algn="r"/>
            <a:r>
              <a:rPr lang="en-US" sz="1100" b="1" baseline="0" dirty="0" smtClean="0">
                <a:solidFill>
                  <a:schemeClr val="bg1"/>
                </a:solidFill>
              </a:rPr>
              <a:t>Picture Size</a:t>
            </a:r>
          </a:p>
          <a:p>
            <a:pPr algn="r"/>
            <a:r>
              <a:rPr lang="en-US" sz="1100" b="0" baseline="0" dirty="0" smtClean="0">
                <a:solidFill>
                  <a:schemeClr val="bg1"/>
                </a:solidFill>
              </a:rPr>
              <a:t>For best quality the size should be:</a:t>
            </a:r>
          </a:p>
          <a:p>
            <a:pPr algn="r"/>
            <a:r>
              <a:rPr lang="en-US" sz="1100" b="0" baseline="0" dirty="0" smtClean="0">
                <a:solidFill>
                  <a:schemeClr val="bg1"/>
                </a:solidFill>
              </a:rPr>
              <a:t>H15.1 cm x W25.4 cm</a:t>
            </a:r>
          </a:p>
          <a:p>
            <a:pPr algn="r"/>
            <a:r>
              <a:rPr lang="en-US" sz="1100" b="1" baseline="0" dirty="0" smtClean="0">
                <a:solidFill>
                  <a:schemeClr val="bg1"/>
                </a:solidFill>
              </a:rPr>
              <a:t> </a:t>
            </a:r>
            <a:endParaRPr lang="en-US" sz="1100" b="0" dirty="0" smtClean="0">
              <a:solidFill>
                <a:schemeClr val="bg1"/>
              </a:solidFill>
            </a:endParaRPr>
          </a:p>
        </p:txBody>
      </p:sp>
      <p:pic>
        <p:nvPicPr>
          <p:cNvPr id="16" name="bmkSecondLogo0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7000" y="422257"/>
            <a:ext cx="3884810" cy="1097999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31800" y="1848432"/>
            <a:ext cx="549275" cy="68400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400682"/>
            <a:ext cx="8280400" cy="205200"/>
          </a:xfrm>
        </p:spPr>
        <p:txBody>
          <a:bodyPr>
            <a:normAutofit/>
          </a:bodyPr>
          <a:lstStyle>
            <a:lvl1pPr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insert Location, 27.02.2011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 Slide - Sof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56345" y="2924944"/>
            <a:ext cx="165735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 userDrawn="1"/>
        </p:nvSpPr>
        <p:spPr>
          <a:xfrm>
            <a:off x="-3600" y="-3600"/>
            <a:ext cx="9151200" cy="6865200"/>
          </a:xfrm>
          <a:prstGeom prst="rect">
            <a:avLst/>
          </a:prstGeom>
          <a:gradFill flip="none" rotWithShape="1">
            <a:gsLst>
              <a:gs pos="0">
                <a:srgbClr val="CBD9D2"/>
              </a:gs>
              <a:gs pos="50000">
                <a:srgbClr val="B9CCC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600" dirty="0" err="1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596336" y="6453188"/>
            <a:ext cx="1116124" cy="2730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0639" y="6453188"/>
            <a:ext cx="6004422" cy="2730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1800" y="6453188"/>
            <a:ext cx="218839" cy="2730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B93EF5-62DC-4D0D-A7B0-C74897CCA8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1801" y="1454150"/>
            <a:ext cx="8280399" cy="24431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2196752" y="1448780"/>
            <a:ext cx="2088232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00" b="1" baseline="0" dirty="0" smtClean="0">
                <a:solidFill>
                  <a:schemeClr val="bg1"/>
                </a:solidFill>
              </a:rPr>
              <a:t>Headline text</a:t>
            </a:r>
            <a:r>
              <a:rPr lang="en-US" sz="1100" b="0" baseline="0" dirty="0" smtClean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en-US" sz="1100" b="0" baseline="0" dirty="0" smtClean="0">
                <a:solidFill>
                  <a:schemeClr val="bg1"/>
                </a:solidFill>
              </a:rPr>
              <a:t>This page is used</a:t>
            </a:r>
          </a:p>
          <a:p>
            <a:pPr algn="r"/>
            <a:r>
              <a:rPr lang="en-US" sz="1100" b="0" baseline="0" dirty="0" smtClean="0">
                <a:solidFill>
                  <a:schemeClr val="bg1"/>
                </a:solidFill>
              </a:rPr>
              <a:t>as a break in the presentation and for highlighting messages that are important.</a:t>
            </a:r>
          </a:p>
          <a:p>
            <a:pPr algn="r"/>
            <a:endParaRPr lang="en-US" sz="1100" b="0" baseline="0" dirty="0" smtClean="0">
              <a:solidFill>
                <a:schemeClr val="bg1"/>
              </a:solidFill>
            </a:endParaRPr>
          </a:p>
          <a:p>
            <a:pPr algn="r"/>
            <a:r>
              <a:rPr lang="en-US" sz="1100" b="0" baseline="0" dirty="0" smtClean="0">
                <a:solidFill>
                  <a:schemeClr val="bg1"/>
                </a:solidFill>
              </a:rPr>
              <a:t>Use dark warm copper to highlight a word in the sentence </a:t>
            </a:r>
            <a:endParaRPr lang="en-US" sz="1100" b="0" dirty="0" smtClean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-648580" y="3284984"/>
            <a:ext cx="252028" cy="216024"/>
          </a:xfrm>
          <a:prstGeom prst="ellipse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 Slide - Sof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56345" y="2924944"/>
            <a:ext cx="165735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 userDrawn="1"/>
        </p:nvSpPr>
        <p:spPr>
          <a:xfrm>
            <a:off x="-3600" y="-3600"/>
            <a:ext cx="9151200" cy="6865200"/>
          </a:xfrm>
          <a:prstGeom prst="rect">
            <a:avLst/>
          </a:prstGeom>
          <a:gradFill flip="none" rotWithShape="1">
            <a:gsLst>
              <a:gs pos="20000">
                <a:srgbClr val="FED840"/>
              </a:gs>
              <a:gs pos="50000">
                <a:srgbClr val="FECB0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600" dirty="0" err="1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596336" y="6453188"/>
            <a:ext cx="1116124" cy="2730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0639" y="6453188"/>
            <a:ext cx="6004422" cy="2730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1800" y="6453188"/>
            <a:ext cx="218839" cy="2730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B93EF5-62DC-4D0D-A7B0-C74897CCA8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1801" y="1454150"/>
            <a:ext cx="8280659" cy="24431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>
                <a:solidFill>
                  <a:srgbClr val="91785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2016732" y="1448780"/>
            <a:ext cx="1908212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00" b="1" baseline="0" dirty="0" smtClean="0">
                <a:solidFill>
                  <a:schemeClr val="bg1"/>
                </a:solidFill>
              </a:rPr>
              <a:t>Headline text</a:t>
            </a:r>
            <a:r>
              <a:rPr lang="en-US" sz="1100" b="0" baseline="0" dirty="0" smtClean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en-US" sz="1100" b="0" baseline="0" dirty="0" smtClean="0">
                <a:solidFill>
                  <a:schemeClr val="bg1"/>
                </a:solidFill>
              </a:rPr>
              <a:t>This page is used</a:t>
            </a:r>
          </a:p>
          <a:p>
            <a:pPr algn="r"/>
            <a:r>
              <a:rPr lang="en-US" sz="1100" b="0" baseline="0" dirty="0" smtClean="0">
                <a:solidFill>
                  <a:schemeClr val="bg1"/>
                </a:solidFill>
              </a:rPr>
              <a:t>as a break in the presentation and for highlighting messages that are important.</a:t>
            </a:r>
          </a:p>
          <a:p>
            <a:pPr algn="r"/>
            <a:endParaRPr lang="en-US" sz="1100" b="0" baseline="0" dirty="0" smtClean="0">
              <a:solidFill>
                <a:schemeClr val="bg1"/>
              </a:solidFill>
            </a:endParaRPr>
          </a:p>
          <a:p>
            <a:pPr algn="r"/>
            <a:r>
              <a:rPr lang="en-US" sz="1100" b="0" baseline="0" dirty="0" smtClean="0">
                <a:solidFill>
                  <a:schemeClr val="bg1"/>
                </a:solidFill>
              </a:rPr>
              <a:t>Use Bright orange to highlight a word in the sentence </a:t>
            </a:r>
            <a:endParaRPr lang="en-US" sz="1100" b="0" dirty="0" smtClean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-972616" y="3284984"/>
            <a:ext cx="252028" cy="216024"/>
          </a:xfrm>
          <a:prstGeom prst="ellipse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 Slide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56345" y="2924944"/>
            <a:ext cx="165735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 userDrawn="1"/>
        </p:nvSpPr>
        <p:spPr>
          <a:xfrm>
            <a:off x="-3600" y="-3600"/>
            <a:ext cx="9151200" cy="6865200"/>
          </a:xfrm>
          <a:prstGeom prst="rect">
            <a:avLst/>
          </a:prstGeom>
          <a:gradFill flip="none" rotWithShape="1">
            <a:gsLst>
              <a:gs pos="0">
                <a:srgbClr val="40717E"/>
              </a:gs>
              <a:gs pos="50000">
                <a:srgbClr val="00415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600" dirty="0" err="1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596336" y="6453188"/>
            <a:ext cx="1116124" cy="2730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00415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0639" y="6453188"/>
            <a:ext cx="6004422" cy="2730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1800" y="6453188"/>
            <a:ext cx="218839" cy="2730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B93EF5-62DC-4D0D-A7B0-C74897CCA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1801" y="1454150"/>
            <a:ext cx="8280659" cy="24431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2016732" y="1448780"/>
            <a:ext cx="1908212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00" b="1" baseline="0" dirty="0" smtClean="0">
                <a:solidFill>
                  <a:schemeClr val="bg1"/>
                </a:solidFill>
              </a:rPr>
              <a:t>Headline text</a:t>
            </a:r>
            <a:r>
              <a:rPr lang="en-US" sz="1100" b="0" baseline="0" dirty="0" smtClean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en-US" sz="1100" b="0" baseline="0" dirty="0" smtClean="0">
                <a:solidFill>
                  <a:schemeClr val="bg1"/>
                </a:solidFill>
              </a:rPr>
              <a:t>This page is used</a:t>
            </a:r>
          </a:p>
          <a:p>
            <a:pPr algn="r"/>
            <a:r>
              <a:rPr lang="en-US" sz="1100" b="0" baseline="0" dirty="0" smtClean="0">
                <a:solidFill>
                  <a:schemeClr val="bg1"/>
                </a:solidFill>
              </a:rPr>
              <a:t>as a break in the presentation and for highlighting messages that are important.</a:t>
            </a:r>
          </a:p>
          <a:p>
            <a:pPr algn="r"/>
            <a:endParaRPr lang="en-US" sz="1100" b="0" baseline="0" dirty="0" smtClean="0">
              <a:solidFill>
                <a:schemeClr val="bg1"/>
              </a:solidFill>
            </a:endParaRPr>
          </a:p>
          <a:p>
            <a:pPr algn="r"/>
            <a:r>
              <a:rPr lang="en-US" sz="1100" b="0" baseline="0" dirty="0" smtClean="0">
                <a:solidFill>
                  <a:schemeClr val="bg1"/>
                </a:solidFill>
              </a:rPr>
              <a:t>Use Soft green to highlight a word in the sentence </a:t>
            </a:r>
            <a:endParaRPr lang="en-US" sz="1100" b="0" dirty="0" smtClean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-490594" y="3273967"/>
            <a:ext cx="252028" cy="216024"/>
          </a:xfrm>
          <a:prstGeom prst="ellipse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3C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1" y="514350"/>
            <a:ext cx="8280399" cy="9398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596336" y="6576330"/>
            <a:ext cx="1116124" cy="2730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7D3C7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3568" y="6576330"/>
            <a:ext cx="6004422" cy="2730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7D3C7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1800" y="6576330"/>
            <a:ext cx="252000" cy="2730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7D3C7"/>
                </a:solidFill>
              </a:defRPr>
            </a:lvl1pPr>
          </a:lstStyle>
          <a:p>
            <a:fld id="{E1B93EF5-62DC-4D0D-A7B0-C74897CCA81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08168" y="440668"/>
            <a:ext cx="550800" cy="0"/>
          </a:xfrm>
          <a:prstGeom prst="line">
            <a:avLst/>
          </a:prstGeom>
          <a:ln w="63500">
            <a:solidFill>
              <a:srgbClr val="917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664803"/>
            <a:ext cx="8280400" cy="252029"/>
          </a:xfrm>
        </p:spPr>
        <p:txBody>
          <a:bodyPr/>
          <a:lstStyle>
            <a:lvl1pPr>
              <a:defRPr sz="1400" b="0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For more information please contact</a:t>
            </a:r>
          </a:p>
        </p:txBody>
      </p:sp>
      <p:pic>
        <p:nvPicPr>
          <p:cNvPr id="11" name="bmkSecondLogo0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7000" y="5626414"/>
            <a:ext cx="3884810" cy="109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596336" y="6453188"/>
            <a:ext cx="1116124" cy="273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0639" y="6453188"/>
            <a:ext cx="6004422" cy="273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1800" y="6453188"/>
            <a:ext cx="218839" cy="273050"/>
          </a:xfrm>
          <a:prstGeom prst="rect">
            <a:avLst/>
          </a:prstGeom>
        </p:spPr>
        <p:txBody>
          <a:bodyPr/>
          <a:lstStyle/>
          <a:p>
            <a:fld id="{E1B93EF5-62DC-4D0D-A7B0-C74897CCA8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596336" y="6453188"/>
            <a:ext cx="1116124" cy="273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0639" y="6453188"/>
            <a:ext cx="6004422" cy="273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1800" y="6453188"/>
            <a:ext cx="218839" cy="273050"/>
          </a:xfrm>
          <a:prstGeom prst="rect">
            <a:avLst/>
          </a:prstGeom>
        </p:spPr>
        <p:txBody>
          <a:bodyPr/>
          <a:lstStyle/>
          <a:p>
            <a:fld id="{E1B93EF5-62DC-4D0D-A7B0-C74897CCA8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6336" y="6453188"/>
            <a:ext cx="1116124" cy="2730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0639" y="6453188"/>
            <a:ext cx="6004422" cy="273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1800" y="6453188"/>
            <a:ext cx="218839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-1512676" y="404811"/>
            <a:ext cx="140415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00" b="1" dirty="0" smtClean="0">
                <a:solidFill>
                  <a:schemeClr val="bg1"/>
                </a:solidFill>
              </a:rPr>
              <a:t>Headline</a:t>
            </a:r>
            <a:endParaRPr lang="en-US" sz="1100" dirty="0" smtClean="0">
              <a:solidFill>
                <a:schemeClr val="bg1"/>
              </a:solidFill>
            </a:endParaRPr>
          </a:p>
          <a:p>
            <a:pPr algn="r"/>
            <a:r>
              <a:rPr lang="en-US" sz="1100" dirty="0" smtClean="0">
                <a:solidFill>
                  <a:schemeClr val="bg1"/>
                </a:solidFill>
              </a:rPr>
              <a:t>Maximum 2 lines 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2016732" y="1844675"/>
            <a:ext cx="1908212" cy="11849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00" b="1" dirty="0" smtClean="0">
                <a:solidFill>
                  <a:schemeClr val="bg1"/>
                </a:solidFill>
              </a:rPr>
              <a:t>Subheading</a:t>
            </a:r>
            <a:endParaRPr lang="en-US" sz="1100" dirty="0" smtClean="0">
              <a:solidFill>
                <a:schemeClr val="bg1"/>
              </a:solidFill>
            </a:endParaRPr>
          </a:p>
          <a:p>
            <a:pPr algn="r"/>
            <a:endParaRPr lang="en-US" sz="1100" dirty="0" smtClean="0">
              <a:solidFill>
                <a:schemeClr val="bg1"/>
              </a:solidFill>
            </a:endParaRPr>
          </a:p>
          <a:p>
            <a:pPr algn="r"/>
            <a:r>
              <a:rPr lang="en-US" sz="1100" b="1" dirty="0" smtClean="0">
                <a:solidFill>
                  <a:schemeClr val="bg1"/>
                </a:solidFill>
              </a:rPr>
              <a:t>Bullets</a:t>
            </a:r>
          </a:p>
          <a:p>
            <a:pPr algn="r"/>
            <a:r>
              <a:rPr lang="en-US" sz="1100" b="0" dirty="0" smtClean="0">
                <a:solidFill>
                  <a:schemeClr val="bg1"/>
                </a:solidFill>
              </a:rPr>
              <a:t>To</a:t>
            </a:r>
            <a:r>
              <a:rPr lang="en-US" sz="1100" b="0" baseline="0" dirty="0" smtClean="0">
                <a:solidFill>
                  <a:schemeClr val="bg1"/>
                </a:solidFill>
              </a:rPr>
              <a:t> change bullet and text level use the ‘increase/decrease list level’ found under the ribbon Home &gt; Paragraph</a:t>
            </a:r>
            <a:endParaRPr lang="en-US" sz="1100" b="0" dirty="0" smtClean="0">
              <a:solidFill>
                <a:schemeClr val="bg1"/>
              </a:solidFill>
            </a:endParaRPr>
          </a:p>
        </p:txBody>
      </p:sp>
      <p:grpSp>
        <p:nvGrpSpPr>
          <p:cNvPr id="9" name="Group 21"/>
          <p:cNvGrpSpPr>
            <a:grpSpLocks/>
          </p:cNvGrpSpPr>
          <p:nvPr userDrawn="1"/>
        </p:nvGrpSpPr>
        <p:grpSpPr bwMode="auto">
          <a:xfrm>
            <a:off x="-1189099" y="3176972"/>
            <a:ext cx="1030287" cy="230188"/>
            <a:chOff x="-1260648" y="3320988"/>
            <a:chExt cx="1030288" cy="230187"/>
          </a:xfrm>
        </p:grpSpPr>
        <p:pic>
          <p:nvPicPr>
            <p:cNvPr id="10" name="Picture 9" descr="fke3b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60648" y="3322575"/>
              <a:ext cx="42862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Straight Connector 23"/>
            <p:cNvCxnSpPr>
              <a:cxnSpLocks noChangeShapeType="1"/>
            </p:cNvCxnSpPr>
            <p:nvPr/>
          </p:nvCxnSpPr>
          <p:spPr bwMode="auto">
            <a:xfrm>
              <a:off x="-1260648" y="3332100"/>
              <a:ext cx="182563" cy="219075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2" name="Straight Connector 24"/>
            <p:cNvCxnSpPr>
              <a:cxnSpLocks noChangeShapeType="1"/>
            </p:cNvCxnSpPr>
            <p:nvPr/>
          </p:nvCxnSpPr>
          <p:spPr bwMode="auto">
            <a:xfrm flipH="1">
              <a:off x="-1260648" y="3332100"/>
              <a:ext cx="182563" cy="219075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78035" y="3320988"/>
              <a:ext cx="4476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Straight Connector 26"/>
            <p:cNvCxnSpPr>
              <a:cxnSpLocks noChangeShapeType="1"/>
            </p:cNvCxnSpPr>
            <p:nvPr/>
          </p:nvCxnSpPr>
          <p:spPr bwMode="auto">
            <a:xfrm>
              <a:off x="-422448" y="3332100"/>
              <a:ext cx="182563" cy="219075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5" name="Straight Connector 27"/>
            <p:cNvCxnSpPr>
              <a:cxnSpLocks noChangeShapeType="1"/>
            </p:cNvCxnSpPr>
            <p:nvPr/>
          </p:nvCxnSpPr>
          <p:spPr bwMode="auto">
            <a:xfrm flipH="1">
              <a:off x="-422448" y="3332100"/>
              <a:ext cx="182563" cy="219075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6" name="TextBox 15"/>
          <p:cNvSpPr txBox="1"/>
          <p:nvPr userDrawn="1"/>
        </p:nvSpPr>
        <p:spPr>
          <a:xfrm>
            <a:off x="-2016732" y="5937658"/>
            <a:ext cx="1908212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00" b="1" dirty="0" smtClean="0">
                <a:solidFill>
                  <a:schemeClr val="bg1"/>
                </a:solidFill>
              </a:rPr>
              <a:t>Footer text</a:t>
            </a:r>
          </a:p>
          <a:p>
            <a:pPr algn="r"/>
            <a:r>
              <a:rPr lang="en-US" sz="1100" b="0" dirty="0" smtClean="0">
                <a:solidFill>
                  <a:schemeClr val="bg1"/>
                </a:solidFill>
              </a:rPr>
              <a:t>Insert</a:t>
            </a:r>
            <a:r>
              <a:rPr lang="en-US" sz="1100" b="0" baseline="0" dirty="0" smtClean="0">
                <a:solidFill>
                  <a:schemeClr val="bg1"/>
                </a:solidFill>
              </a:rPr>
              <a:t> Presentation title and date  by opening the header and footer dialog box placed under the ribbon Insert&gt;Text  </a:t>
            </a:r>
            <a:endParaRPr lang="en-US" sz="1100" b="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1950" indent="-361950">
              <a:spcAft>
                <a:spcPts val="600"/>
              </a:spcAft>
              <a:buFont typeface="Arial" pitchFamily="34" charset="0"/>
              <a:buChar char="•"/>
              <a:defRPr b="0"/>
            </a:lvl1pPr>
            <a:lvl2pPr marL="714375" indent="-352425">
              <a:defRPr sz="1600"/>
            </a:lvl2pPr>
            <a:lvl3pPr marL="1076325" indent="-361950">
              <a:defRPr sz="1400"/>
            </a:lvl3pPr>
            <a:lvl4pPr marL="1438275" indent="-361950">
              <a:defRPr/>
            </a:lvl4pPr>
            <a:lvl5pPr marL="1438275" indent="-3619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6336" y="6453188"/>
            <a:ext cx="1116124" cy="273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0639" y="6453188"/>
            <a:ext cx="6004422" cy="2730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1800" y="6453188"/>
            <a:ext cx="218839" cy="273050"/>
          </a:xfrm>
          <a:prstGeom prst="rect">
            <a:avLst/>
          </a:prstGeom>
        </p:spPr>
        <p:txBody>
          <a:bodyPr/>
          <a:lstStyle/>
          <a:p>
            <a:fld id="{E1B93EF5-62DC-4D0D-A7B0-C74897CCA8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-1512676" y="404811"/>
            <a:ext cx="140415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00" b="1" dirty="0" smtClean="0">
                <a:solidFill>
                  <a:schemeClr val="bg1"/>
                </a:solidFill>
              </a:rPr>
              <a:t>Headline</a:t>
            </a:r>
            <a:endParaRPr lang="en-US" sz="1100" dirty="0" smtClean="0">
              <a:solidFill>
                <a:schemeClr val="bg1"/>
              </a:solidFill>
            </a:endParaRPr>
          </a:p>
          <a:p>
            <a:pPr algn="r"/>
            <a:r>
              <a:rPr lang="en-US" sz="1100" dirty="0" smtClean="0">
                <a:solidFill>
                  <a:schemeClr val="bg1"/>
                </a:solidFill>
              </a:rPr>
              <a:t>Maximum 2 lines 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2016732" y="1844675"/>
            <a:ext cx="1908212" cy="11849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en-US" sz="1100" dirty="0" smtClean="0">
              <a:solidFill>
                <a:schemeClr val="bg1"/>
              </a:solidFill>
            </a:endParaRPr>
          </a:p>
          <a:p>
            <a:pPr algn="r"/>
            <a:endParaRPr lang="en-US" sz="1100" b="1" dirty="0" smtClean="0">
              <a:solidFill>
                <a:schemeClr val="bg1"/>
              </a:solidFill>
            </a:endParaRPr>
          </a:p>
          <a:p>
            <a:pPr algn="r"/>
            <a:r>
              <a:rPr lang="en-US" sz="1100" b="1" dirty="0" smtClean="0">
                <a:solidFill>
                  <a:schemeClr val="bg1"/>
                </a:solidFill>
              </a:rPr>
              <a:t>Bullets</a:t>
            </a:r>
          </a:p>
          <a:p>
            <a:pPr algn="r"/>
            <a:r>
              <a:rPr lang="en-US" sz="1100" b="0" dirty="0" smtClean="0">
                <a:solidFill>
                  <a:schemeClr val="bg1"/>
                </a:solidFill>
              </a:rPr>
              <a:t>To</a:t>
            </a:r>
            <a:r>
              <a:rPr lang="en-US" sz="1100" b="0" baseline="0" dirty="0" smtClean="0">
                <a:solidFill>
                  <a:schemeClr val="bg1"/>
                </a:solidFill>
              </a:rPr>
              <a:t> change bullet and text level use the ‘increase/decrease list level’ found under the ribbon Home &gt; Paragraph</a:t>
            </a:r>
            <a:endParaRPr lang="en-US" sz="1100" b="0" dirty="0" smtClean="0">
              <a:solidFill>
                <a:schemeClr val="bg1"/>
              </a:solidFill>
            </a:endParaRPr>
          </a:p>
        </p:txBody>
      </p:sp>
      <p:grpSp>
        <p:nvGrpSpPr>
          <p:cNvPr id="9" name="Group 21"/>
          <p:cNvGrpSpPr>
            <a:grpSpLocks/>
          </p:cNvGrpSpPr>
          <p:nvPr userDrawn="1"/>
        </p:nvGrpSpPr>
        <p:grpSpPr bwMode="auto">
          <a:xfrm>
            <a:off x="-1189099" y="3176972"/>
            <a:ext cx="1030287" cy="230188"/>
            <a:chOff x="-1260648" y="3320988"/>
            <a:chExt cx="1030288" cy="230187"/>
          </a:xfrm>
        </p:grpSpPr>
        <p:pic>
          <p:nvPicPr>
            <p:cNvPr id="10" name="Picture 9" descr="fke3b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60648" y="3322575"/>
              <a:ext cx="42862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Straight Connector 23"/>
            <p:cNvCxnSpPr>
              <a:cxnSpLocks noChangeShapeType="1"/>
            </p:cNvCxnSpPr>
            <p:nvPr/>
          </p:nvCxnSpPr>
          <p:spPr bwMode="auto">
            <a:xfrm>
              <a:off x="-1260648" y="3332100"/>
              <a:ext cx="182563" cy="219075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2" name="Straight Connector 24"/>
            <p:cNvCxnSpPr>
              <a:cxnSpLocks noChangeShapeType="1"/>
            </p:cNvCxnSpPr>
            <p:nvPr/>
          </p:nvCxnSpPr>
          <p:spPr bwMode="auto">
            <a:xfrm flipH="1">
              <a:off x="-1260648" y="3332100"/>
              <a:ext cx="182563" cy="219075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78035" y="3320988"/>
              <a:ext cx="4476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Straight Connector 26"/>
            <p:cNvCxnSpPr>
              <a:cxnSpLocks noChangeShapeType="1"/>
            </p:cNvCxnSpPr>
            <p:nvPr/>
          </p:nvCxnSpPr>
          <p:spPr bwMode="auto">
            <a:xfrm>
              <a:off x="-422448" y="3332100"/>
              <a:ext cx="182563" cy="219075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5" name="Straight Connector 27"/>
            <p:cNvCxnSpPr>
              <a:cxnSpLocks noChangeShapeType="1"/>
            </p:cNvCxnSpPr>
            <p:nvPr/>
          </p:nvCxnSpPr>
          <p:spPr bwMode="auto">
            <a:xfrm flipH="1">
              <a:off x="-422448" y="3332100"/>
              <a:ext cx="182563" cy="219075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7" name="TextBox 16"/>
          <p:cNvSpPr txBox="1"/>
          <p:nvPr userDrawn="1"/>
        </p:nvSpPr>
        <p:spPr>
          <a:xfrm>
            <a:off x="-2016732" y="5937658"/>
            <a:ext cx="1908212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00" b="1" dirty="0" smtClean="0">
                <a:solidFill>
                  <a:schemeClr val="bg1"/>
                </a:solidFill>
              </a:rPr>
              <a:t>Footer text</a:t>
            </a:r>
          </a:p>
          <a:p>
            <a:pPr algn="r"/>
            <a:r>
              <a:rPr lang="en-US" sz="1100" b="0" dirty="0" smtClean="0">
                <a:solidFill>
                  <a:schemeClr val="bg1"/>
                </a:solidFill>
              </a:rPr>
              <a:t>Insert</a:t>
            </a:r>
            <a:r>
              <a:rPr lang="en-US" sz="1100" b="0" baseline="0" dirty="0" smtClean="0">
                <a:solidFill>
                  <a:schemeClr val="bg1"/>
                </a:solidFill>
              </a:rPr>
              <a:t> Presentation title and date  by opening the header and footer dialog box placed under the ribbon Insert&gt;Text  </a:t>
            </a:r>
            <a:endParaRPr lang="en-US" sz="1100" b="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-3600" y="1448780"/>
            <a:ext cx="9151200" cy="5438907"/>
          </a:xfrm>
          <a:blipFill>
            <a:blip r:embed="rId2" cstate="print"/>
            <a:stretch>
              <a:fillRect/>
            </a:stretch>
          </a:blipFill>
        </p:spPr>
        <p:txBody>
          <a:bodyPr anchor="b" anchorCtr="0">
            <a:normAutofit/>
          </a:bodyPr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-3600" y="1448779"/>
            <a:ext cx="9151200" cy="2448533"/>
          </a:xfrm>
          <a:gradFill flip="none" rotWithShape="1">
            <a:gsLst>
              <a:gs pos="0">
                <a:srgbClr val="898F95">
                  <a:alpha val="74902"/>
                </a:srgbClr>
              </a:gs>
              <a:gs pos="50000">
                <a:schemeClr val="bg2">
                  <a:alpha val="75000"/>
                </a:schemeClr>
              </a:gs>
            </a:gsLst>
            <a:lin ang="5400000" scaled="1"/>
            <a:tileRect/>
          </a:gradFill>
        </p:spPr>
        <p:txBody>
          <a:bodyPr tIns="18000000"/>
          <a:lstStyle>
            <a:lvl1pPr>
              <a:defRPr sz="200">
                <a:solidFill>
                  <a:srgbClr val="91785B"/>
                </a:solidFill>
              </a:defRPr>
            </a:lvl1pPr>
            <a:lvl2pPr>
              <a:defRPr sz="200">
                <a:solidFill>
                  <a:srgbClr val="91785B"/>
                </a:solidFill>
              </a:defRPr>
            </a:lvl2pPr>
            <a:lvl3pPr>
              <a:defRPr sz="200">
                <a:solidFill>
                  <a:srgbClr val="91785B"/>
                </a:solidFill>
              </a:defRPr>
            </a:lvl3pPr>
            <a:lvl4pPr>
              <a:defRPr sz="200">
                <a:solidFill>
                  <a:srgbClr val="91785B"/>
                </a:solidFill>
              </a:defRPr>
            </a:lvl4pPr>
            <a:lvl5pPr>
              <a:defRPr>
                <a:solidFill>
                  <a:srgbClr val="91785B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31800" y="2290707"/>
            <a:ext cx="8280400" cy="92438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insert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32000" y="3215093"/>
            <a:ext cx="8280200" cy="204209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12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insert Presenters name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2016732" y="1448780"/>
            <a:ext cx="1908212" cy="2708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00" b="1" dirty="0" smtClean="0">
                <a:solidFill>
                  <a:schemeClr val="bg1"/>
                </a:solidFill>
              </a:rPr>
              <a:t>Front page picture</a:t>
            </a:r>
            <a:endParaRPr lang="en-US" sz="1100" dirty="0" smtClean="0">
              <a:solidFill>
                <a:schemeClr val="bg1"/>
              </a:solidFill>
            </a:endParaRPr>
          </a:p>
          <a:p>
            <a:pPr algn="r"/>
            <a:r>
              <a:rPr lang="en-US" sz="1100" b="0" dirty="0" smtClean="0">
                <a:solidFill>
                  <a:schemeClr val="bg1"/>
                </a:solidFill>
              </a:rPr>
              <a:t>Change</a:t>
            </a:r>
            <a:r>
              <a:rPr lang="en-US" sz="1100" b="0" baseline="0" dirty="0" smtClean="0">
                <a:solidFill>
                  <a:schemeClr val="bg1"/>
                </a:solidFill>
              </a:rPr>
              <a:t> picture by marking Picture , right click and choose send to front.</a:t>
            </a:r>
          </a:p>
          <a:p>
            <a:pPr algn="r"/>
            <a:r>
              <a:rPr lang="en-US" sz="1100" b="0" baseline="0" dirty="0" smtClean="0">
                <a:solidFill>
                  <a:schemeClr val="bg1"/>
                </a:solidFill>
              </a:rPr>
              <a:t>Click on the icon in the middle of the picture and locate the new picture.</a:t>
            </a:r>
          </a:p>
          <a:p>
            <a:pPr algn="r"/>
            <a:r>
              <a:rPr lang="en-US" sz="1100" b="0" baseline="0" dirty="0" smtClean="0">
                <a:solidFill>
                  <a:schemeClr val="bg1"/>
                </a:solidFill>
              </a:rPr>
              <a:t>After inserting once again mark the picture, right click and choose send to back. </a:t>
            </a:r>
            <a:endParaRPr lang="en-US" sz="1100" b="1" baseline="0" dirty="0" smtClean="0">
              <a:solidFill>
                <a:schemeClr val="bg1"/>
              </a:solidFill>
            </a:endParaRPr>
          </a:p>
          <a:p>
            <a:pPr algn="r"/>
            <a:endParaRPr lang="en-US" sz="1100" b="1" baseline="0" dirty="0" smtClean="0">
              <a:solidFill>
                <a:schemeClr val="bg1"/>
              </a:solidFill>
            </a:endParaRPr>
          </a:p>
          <a:p>
            <a:pPr algn="r"/>
            <a:r>
              <a:rPr lang="en-US" sz="1100" b="1" baseline="0" dirty="0" smtClean="0">
                <a:solidFill>
                  <a:schemeClr val="bg1"/>
                </a:solidFill>
              </a:rPr>
              <a:t>Picture Size</a:t>
            </a:r>
          </a:p>
          <a:p>
            <a:pPr algn="r"/>
            <a:r>
              <a:rPr lang="en-US" sz="1100" b="0" baseline="0" dirty="0" smtClean="0">
                <a:solidFill>
                  <a:schemeClr val="bg1"/>
                </a:solidFill>
              </a:rPr>
              <a:t>For best quality the size should be:</a:t>
            </a:r>
          </a:p>
          <a:p>
            <a:pPr algn="r"/>
            <a:r>
              <a:rPr lang="en-US" sz="1100" b="0" baseline="0" dirty="0" smtClean="0">
                <a:solidFill>
                  <a:schemeClr val="bg1"/>
                </a:solidFill>
              </a:rPr>
              <a:t>H15.1 cm x W25.4 cm</a:t>
            </a:r>
          </a:p>
          <a:p>
            <a:pPr algn="r"/>
            <a:r>
              <a:rPr lang="en-US" sz="1100" b="1" baseline="0" dirty="0" smtClean="0">
                <a:solidFill>
                  <a:schemeClr val="bg1"/>
                </a:solidFill>
              </a:rPr>
              <a:t> </a:t>
            </a:r>
            <a:endParaRPr lang="en-US" sz="1100" b="0" dirty="0" smtClean="0">
              <a:solidFill>
                <a:schemeClr val="bg1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31800" y="1848432"/>
            <a:ext cx="549275" cy="68400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400682"/>
            <a:ext cx="8280400" cy="205200"/>
          </a:xfrm>
        </p:spPr>
        <p:txBody>
          <a:bodyPr>
            <a:normAutofit/>
          </a:bodyPr>
          <a:lstStyle>
            <a:lvl1pPr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insert Location, 27.02.2011</a:t>
            </a:r>
          </a:p>
        </p:txBody>
      </p:sp>
      <p:pic>
        <p:nvPicPr>
          <p:cNvPr id="10" name="bmkSecondLogo0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7000" y="422257"/>
            <a:ext cx="3884810" cy="1097999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7"/>
          </p:nvPr>
        </p:nvSpPr>
        <p:spPr>
          <a:xfrm>
            <a:off x="7596336" y="116632"/>
            <a:ext cx="1116124" cy="2730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8"/>
          </p:nvPr>
        </p:nvSpPr>
        <p:spPr>
          <a:xfrm>
            <a:off x="431800" y="116632"/>
            <a:ext cx="218839" cy="2730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B93EF5-62DC-4D0D-A7B0-C74897CCA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9"/>
          </p:nvPr>
        </p:nvSpPr>
        <p:spPr>
          <a:xfrm>
            <a:off x="650639" y="116632"/>
            <a:ext cx="6004422" cy="2730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5266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449388"/>
            <a:ext cx="9144000" cy="5408612"/>
          </a:xfrm>
          <a:prstGeom prst="rect">
            <a:avLst/>
          </a:prstGeom>
          <a:gradFill>
            <a:gsLst>
              <a:gs pos="0">
                <a:srgbClr val="AD9A84"/>
              </a:gs>
              <a:gs pos="50000">
                <a:srgbClr val="91785B"/>
              </a:gs>
            </a:gsLst>
            <a:lin ang="54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tabLst>
                <a:tab pos="1080000" algn="l"/>
              </a:tabLst>
              <a:defRPr b="0">
                <a:solidFill>
                  <a:srgbClr val="D7D3C7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6488" t="21532" r="77757" b="22724"/>
          <a:stretch>
            <a:fillRect/>
          </a:stretch>
        </p:blipFill>
        <p:spPr>
          <a:xfrm>
            <a:off x="8187085" y="369043"/>
            <a:ext cx="561600" cy="561600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596336" y="116632"/>
            <a:ext cx="1116124" cy="2730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431800" y="116632"/>
            <a:ext cx="218839" cy="2730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B93EF5-62DC-4D0D-A7B0-C74897CCA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650639" y="116632"/>
            <a:ext cx="6004422" cy="2730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7D3C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3" presetClass="emph" presetSubtype="1" nodeType="clickEffect">
                  <p:stCondLst>
                    <p:cond delay="0"/>
                  </p:stCondLst>
                  <p:childTnLst>
                    <p:set>
                      <p:cBhvr override="childStyle">
                        <p:cTn dur="indefinite"/>
                        <p:tgtEl>
                          <p:spTgt spid="3"/>
                        </p:tgtEl>
                        <p:attrNameLst>
                          <p:attrName>style.color</p:attrName>
                        </p:attrNameLst>
                      </p:cBhvr>
                      <p:to>
                        <p:clrVal>
                          <a:schemeClr val="bg1"/>
                        </p:clrVal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D7D3C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3"/>
                        </p:tgtEl>
                        <p:attrNameLst>
                          <p:attrName>style.color</p:attrName>
                        </p:attrNameLst>
                      </p:cBhvr>
                      <p:to>
                        <a:schemeClr val="bg1"/>
                      </p:to>
                    </p:animClr>
                  </p:childTnLst>
                </p:cTn>
              </p:par>
            </p:tnLst>
          </p:tmpl>
          <p:tmpl lvl="3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3"/>
                        </p:tgtEl>
                        <p:attrNameLst>
                          <p:attrName>style.color</p:attrName>
                        </p:attrNameLst>
                      </p:cBhvr>
                      <p:to>
                        <a:schemeClr val="bg1"/>
                      </p:to>
                    </p:animClr>
                  </p:childTnLst>
                </p:cTn>
              </p:par>
            </p:tnLst>
          </p:tmpl>
          <p:tmpl lvl="4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3"/>
                        </p:tgtEl>
                        <p:attrNameLst>
                          <p:attrName>style.color</p:attrName>
                        </p:attrNameLst>
                      </p:cBhvr>
                      <p:to>
                        <a:schemeClr val="bg1"/>
                      </p:to>
                    </p:animClr>
                  </p:childTnLst>
                </p:cTn>
              </p:par>
            </p:tnLst>
          </p:tmpl>
          <p:tmpl lvl="5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3"/>
                        </p:tgtEl>
                        <p:attrNameLst>
                          <p:attrName>style.color</p:attrName>
                        </p:attrNameLst>
                      </p:cBhvr>
                      <p:to>
                        <a:schemeClr val="bg1"/>
                      </p:to>
                    </p:animClr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6336" y="6453188"/>
            <a:ext cx="1116124" cy="273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0639" y="6453188"/>
            <a:ext cx="6004422" cy="273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1800" y="6453188"/>
            <a:ext cx="218839" cy="273050"/>
          </a:xfrm>
          <a:prstGeom prst="rect">
            <a:avLst/>
          </a:prstGeom>
        </p:spPr>
        <p:txBody>
          <a:bodyPr/>
          <a:lstStyle/>
          <a:p>
            <a:fld id="{E1B93EF5-62DC-4D0D-A7B0-C74897CCA8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43438" y="1844675"/>
            <a:ext cx="4068762" cy="424815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-2016732" y="3897052"/>
            <a:ext cx="1908212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00" b="1" dirty="0" smtClean="0">
                <a:solidFill>
                  <a:schemeClr val="bg1"/>
                </a:solidFill>
              </a:rPr>
              <a:t>Picture</a:t>
            </a:r>
            <a:endParaRPr lang="en-US" sz="1100" dirty="0" smtClean="0">
              <a:solidFill>
                <a:schemeClr val="bg1"/>
              </a:solidFill>
            </a:endParaRPr>
          </a:p>
          <a:p>
            <a:pPr algn="r"/>
            <a:r>
              <a:rPr lang="en-US" sz="1100" b="0" baseline="0" dirty="0" smtClean="0">
                <a:solidFill>
                  <a:schemeClr val="bg1"/>
                </a:solidFill>
              </a:rPr>
              <a:t>Click on the icon in the middle of the picture and locate the new picture and choose insert</a:t>
            </a:r>
          </a:p>
          <a:p>
            <a:pPr algn="r"/>
            <a:endParaRPr lang="en-US" sz="1100" b="1" baseline="0" dirty="0" smtClean="0">
              <a:solidFill>
                <a:schemeClr val="bg1"/>
              </a:solidFill>
            </a:endParaRPr>
          </a:p>
          <a:p>
            <a:pPr algn="r"/>
            <a:r>
              <a:rPr lang="en-US" sz="1100" b="1" baseline="0" dirty="0" smtClean="0">
                <a:solidFill>
                  <a:schemeClr val="bg1"/>
                </a:solidFill>
              </a:rPr>
              <a:t>Picture Size</a:t>
            </a:r>
          </a:p>
          <a:p>
            <a:pPr algn="r"/>
            <a:r>
              <a:rPr lang="en-US" sz="1100" b="0" baseline="0" dirty="0" smtClean="0">
                <a:solidFill>
                  <a:schemeClr val="bg1"/>
                </a:solidFill>
              </a:rPr>
              <a:t>For best quality the size should be:</a:t>
            </a:r>
          </a:p>
          <a:p>
            <a:pPr algn="r"/>
            <a:r>
              <a:rPr lang="en-US" sz="1100" b="0" baseline="0" dirty="0" smtClean="0">
                <a:solidFill>
                  <a:schemeClr val="bg1"/>
                </a:solidFill>
              </a:rPr>
              <a:t>H11.8 cm x W11.3 cm</a:t>
            </a:r>
          </a:p>
          <a:p>
            <a:pPr algn="r"/>
            <a:r>
              <a:rPr lang="en-US" sz="1100" b="1" baseline="0" dirty="0" smtClean="0">
                <a:solidFill>
                  <a:schemeClr val="bg1"/>
                </a:solidFill>
              </a:rPr>
              <a:t> </a:t>
            </a:r>
            <a:endParaRPr lang="en-US" sz="1100" b="0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-2016732" y="1844675"/>
            <a:ext cx="1908212" cy="11849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00" b="1" dirty="0" smtClean="0">
                <a:solidFill>
                  <a:schemeClr val="bg1"/>
                </a:solidFill>
              </a:rPr>
              <a:t>Subheading</a:t>
            </a:r>
            <a:endParaRPr lang="en-US" sz="1100" dirty="0" smtClean="0">
              <a:solidFill>
                <a:schemeClr val="bg1"/>
              </a:solidFill>
            </a:endParaRPr>
          </a:p>
          <a:p>
            <a:pPr algn="r"/>
            <a:endParaRPr lang="en-US" sz="1100" dirty="0" smtClean="0">
              <a:solidFill>
                <a:schemeClr val="bg1"/>
              </a:solidFill>
            </a:endParaRPr>
          </a:p>
          <a:p>
            <a:pPr algn="r"/>
            <a:r>
              <a:rPr lang="en-US" sz="1100" b="1" dirty="0" smtClean="0">
                <a:solidFill>
                  <a:schemeClr val="bg1"/>
                </a:solidFill>
              </a:rPr>
              <a:t>Bullets</a:t>
            </a:r>
          </a:p>
          <a:p>
            <a:pPr algn="r"/>
            <a:r>
              <a:rPr lang="en-US" sz="1100" b="0" dirty="0" smtClean="0">
                <a:solidFill>
                  <a:schemeClr val="bg1"/>
                </a:solidFill>
              </a:rPr>
              <a:t>To</a:t>
            </a:r>
            <a:r>
              <a:rPr lang="en-US" sz="1100" b="0" baseline="0" dirty="0" smtClean="0">
                <a:solidFill>
                  <a:schemeClr val="bg1"/>
                </a:solidFill>
              </a:rPr>
              <a:t> change bullet and text level use the ‘increase/decrease list level’ found under the ribbon Home &gt; Paragraph</a:t>
            </a:r>
            <a:endParaRPr lang="en-US" sz="1100" b="0" dirty="0" smtClean="0">
              <a:solidFill>
                <a:schemeClr val="bg1"/>
              </a:solidFill>
            </a:endParaRPr>
          </a:p>
        </p:txBody>
      </p:sp>
      <p:grpSp>
        <p:nvGrpSpPr>
          <p:cNvPr id="11" name="Group 21"/>
          <p:cNvGrpSpPr>
            <a:grpSpLocks/>
          </p:cNvGrpSpPr>
          <p:nvPr userDrawn="1"/>
        </p:nvGrpSpPr>
        <p:grpSpPr bwMode="auto">
          <a:xfrm>
            <a:off x="-1189099" y="3176972"/>
            <a:ext cx="1030287" cy="230188"/>
            <a:chOff x="-1260648" y="3320988"/>
            <a:chExt cx="1030288" cy="230187"/>
          </a:xfrm>
        </p:grpSpPr>
        <p:pic>
          <p:nvPicPr>
            <p:cNvPr id="12" name="Picture 11" descr="fke3b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60648" y="3322575"/>
              <a:ext cx="42862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" name="Straight Connector 23"/>
            <p:cNvCxnSpPr>
              <a:cxnSpLocks noChangeShapeType="1"/>
            </p:cNvCxnSpPr>
            <p:nvPr/>
          </p:nvCxnSpPr>
          <p:spPr bwMode="auto">
            <a:xfrm>
              <a:off x="-1260648" y="3332100"/>
              <a:ext cx="182563" cy="219075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" name="Straight Connector 24"/>
            <p:cNvCxnSpPr>
              <a:cxnSpLocks noChangeShapeType="1"/>
            </p:cNvCxnSpPr>
            <p:nvPr/>
          </p:nvCxnSpPr>
          <p:spPr bwMode="auto">
            <a:xfrm flipH="1">
              <a:off x="-1260648" y="3332100"/>
              <a:ext cx="182563" cy="219075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78035" y="3320988"/>
              <a:ext cx="4476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" name="Straight Connector 26"/>
            <p:cNvCxnSpPr>
              <a:cxnSpLocks noChangeShapeType="1"/>
            </p:cNvCxnSpPr>
            <p:nvPr/>
          </p:nvCxnSpPr>
          <p:spPr bwMode="auto">
            <a:xfrm>
              <a:off x="-422448" y="3332100"/>
              <a:ext cx="182563" cy="219075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7" name="Straight Connector 27"/>
            <p:cNvCxnSpPr>
              <a:cxnSpLocks noChangeShapeType="1"/>
            </p:cNvCxnSpPr>
            <p:nvPr/>
          </p:nvCxnSpPr>
          <p:spPr bwMode="auto">
            <a:xfrm flipH="1">
              <a:off x="-422448" y="3332100"/>
              <a:ext cx="182563" cy="219075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8" name="TextBox 17"/>
          <p:cNvSpPr txBox="1"/>
          <p:nvPr userDrawn="1"/>
        </p:nvSpPr>
        <p:spPr>
          <a:xfrm>
            <a:off x="-1512676" y="404811"/>
            <a:ext cx="140415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00" b="1" dirty="0" smtClean="0">
                <a:solidFill>
                  <a:schemeClr val="bg1"/>
                </a:solidFill>
              </a:rPr>
              <a:t>Headline</a:t>
            </a:r>
            <a:endParaRPr lang="en-US" sz="1100" dirty="0" smtClean="0">
              <a:solidFill>
                <a:schemeClr val="bg1"/>
              </a:solidFill>
            </a:endParaRPr>
          </a:p>
          <a:p>
            <a:pPr algn="r"/>
            <a:r>
              <a:rPr lang="en-US" sz="1100" dirty="0" smtClean="0">
                <a:solidFill>
                  <a:schemeClr val="bg1"/>
                </a:solidFill>
              </a:rPr>
              <a:t>Maximum 2 lines 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31800" y="1844675"/>
            <a:ext cx="4067175" cy="4248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4 small 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6336" y="6453188"/>
            <a:ext cx="1116124" cy="273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0639" y="6453188"/>
            <a:ext cx="6004422" cy="273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1800" y="6453188"/>
            <a:ext cx="218839" cy="273050"/>
          </a:xfrm>
          <a:prstGeom prst="rect">
            <a:avLst/>
          </a:prstGeom>
        </p:spPr>
        <p:txBody>
          <a:bodyPr/>
          <a:lstStyle/>
          <a:p>
            <a:fld id="{E1B93EF5-62DC-4D0D-A7B0-C74897CCA8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-1512676" y="404811"/>
            <a:ext cx="140415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00" b="1" dirty="0" smtClean="0">
                <a:solidFill>
                  <a:schemeClr val="bg1"/>
                </a:solidFill>
              </a:rPr>
              <a:t>Headline</a:t>
            </a:r>
            <a:endParaRPr lang="en-US" sz="1100" dirty="0" smtClean="0">
              <a:solidFill>
                <a:schemeClr val="bg1"/>
              </a:solidFill>
            </a:endParaRPr>
          </a:p>
          <a:p>
            <a:pPr algn="r"/>
            <a:r>
              <a:rPr lang="en-US" sz="1100" dirty="0" smtClean="0">
                <a:solidFill>
                  <a:schemeClr val="bg1"/>
                </a:solidFill>
              </a:rPr>
              <a:t>Maximum 2 lines 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016732" y="4040485"/>
            <a:ext cx="1908212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00" b="1" dirty="0" smtClean="0">
                <a:solidFill>
                  <a:schemeClr val="bg1"/>
                </a:solidFill>
              </a:rPr>
              <a:t>Picture</a:t>
            </a:r>
            <a:endParaRPr lang="en-US" sz="1100" dirty="0" smtClean="0">
              <a:solidFill>
                <a:schemeClr val="bg1"/>
              </a:solidFill>
            </a:endParaRPr>
          </a:p>
          <a:p>
            <a:pPr algn="r"/>
            <a:r>
              <a:rPr lang="en-US" sz="1100" b="0" baseline="0" dirty="0" smtClean="0">
                <a:solidFill>
                  <a:schemeClr val="bg1"/>
                </a:solidFill>
              </a:rPr>
              <a:t>Click on the icon in the middle of the picture and locate the new picture and choose insert</a:t>
            </a:r>
          </a:p>
          <a:p>
            <a:pPr algn="r"/>
            <a:endParaRPr lang="en-US" sz="1100" b="1" baseline="0" dirty="0" smtClean="0">
              <a:solidFill>
                <a:schemeClr val="bg1"/>
              </a:solidFill>
            </a:endParaRPr>
          </a:p>
          <a:p>
            <a:pPr algn="r"/>
            <a:r>
              <a:rPr lang="en-US" sz="1100" b="1" baseline="0" dirty="0" smtClean="0">
                <a:solidFill>
                  <a:schemeClr val="bg1"/>
                </a:solidFill>
              </a:rPr>
              <a:t>Picture Size</a:t>
            </a:r>
          </a:p>
          <a:p>
            <a:pPr algn="r"/>
            <a:r>
              <a:rPr lang="en-US" sz="1100" b="0" baseline="0" dirty="0" smtClean="0">
                <a:solidFill>
                  <a:schemeClr val="bg1"/>
                </a:solidFill>
              </a:rPr>
              <a:t>For best quality the size should be:</a:t>
            </a:r>
          </a:p>
          <a:p>
            <a:pPr algn="r"/>
            <a:r>
              <a:rPr lang="en-US" sz="1100" b="0" baseline="0" dirty="0" smtClean="0">
                <a:solidFill>
                  <a:schemeClr val="bg1"/>
                </a:solidFill>
              </a:rPr>
              <a:t>H5.7 cm x W5.45 cm</a:t>
            </a:r>
          </a:p>
          <a:p>
            <a:pPr algn="r"/>
            <a:r>
              <a:rPr lang="en-US" sz="1100" b="1" baseline="0" dirty="0" smtClean="0">
                <a:solidFill>
                  <a:schemeClr val="bg1"/>
                </a:solidFill>
              </a:rPr>
              <a:t> </a:t>
            </a:r>
            <a:endParaRPr lang="en-US" sz="1100" b="0" dirty="0" smtClean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-2016732" y="1844675"/>
            <a:ext cx="1908212" cy="11849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00" b="1" dirty="0" smtClean="0">
                <a:solidFill>
                  <a:schemeClr val="bg1"/>
                </a:solidFill>
              </a:rPr>
              <a:t>Subheading</a:t>
            </a:r>
            <a:endParaRPr lang="en-US" sz="1100" dirty="0" smtClean="0">
              <a:solidFill>
                <a:schemeClr val="bg1"/>
              </a:solidFill>
            </a:endParaRPr>
          </a:p>
          <a:p>
            <a:pPr algn="r"/>
            <a:endParaRPr lang="en-US" sz="1100" dirty="0" smtClean="0">
              <a:solidFill>
                <a:schemeClr val="bg1"/>
              </a:solidFill>
            </a:endParaRPr>
          </a:p>
          <a:p>
            <a:pPr algn="r"/>
            <a:r>
              <a:rPr lang="en-US" sz="1100" b="1" dirty="0" smtClean="0">
                <a:solidFill>
                  <a:schemeClr val="bg1"/>
                </a:solidFill>
              </a:rPr>
              <a:t>Bullets</a:t>
            </a:r>
          </a:p>
          <a:p>
            <a:pPr algn="r"/>
            <a:r>
              <a:rPr lang="en-US" sz="1100" b="0" dirty="0" smtClean="0">
                <a:solidFill>
                  <a:schemeClr val="bg1"/>
                </a:solidFill>
              </a:rPr>
              <a:t>To</a:t>
            </a:r>
            <a:r>
              <a:rPr lang="en-US" sz="1100" b="0" baseline="0" dirty="0" smtClean="0">
                <a:solidFill>
                  <a:schemeClr val="bg1"/>
                </a:solidFill>
              </a:rPr>
              <a:t> change bullet and text level use the ‘increase/decrease list level’ found under the ribbon Home &gt; Paragraph</a:t>
            </a:r>
            <a:endParaRPr lang="en-US" sz="1100" b="0" dirty="0" smtClean="0">
              <a:solidFill>
                <a:schemeClr val="bg1"/>
              </a:solidFill>
            </a:endParaRPr>
          </a:p>
        </p:txBody>
      </p:sp>
      <p:grpSp>
        <p:nvGrpSpPr>
          <p:cNvPr id="19" name="Group 21"/>
          <p:cNvGrpSpPr>
            <a:grpSpLocks/>
          </p:cNvGrpSpPr>
          <p:nvPr userDrawn="1"/>
        </p:nvGrpSpPr>
        <p:grpSpPr bwMode="auto">
          <a:xfrm>
            <a:off x="-1189099" y="3176972"/>
            <a:ext cx="1030287" cy="230188"/>
            <a:chOff x="-1260648" y="3320988"/>
            <a:chExt cx="1030288" cy="230187"/>
          </a:xfrm>
        </p:grpSpPr>
        <p:pic>
          <p:nvPicPr>
            <p:cNvPr id="20" name="Picture 19" descr="fke3b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60648" y="3322575"/>
              <a:ext cx="42862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1" name="Straight Connector 23"/>
            <p:cNvCxnSpPr>
              <a:cxnSpLocks noChangeShapeType="1"/>
            </p:cNvCxnSpPr>
            <p:nvPr/>
          </p:nvCxnSpPr>
          <p:spPr bwMode="auto">
            <a:xfrm>
              <a:off x="-1260648" y="3332100"/>
              <a:ext cx="182563" cy="219075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" name="Straight Connector 24"/>
            <p:cNvCxnSpPr>
              <a:cxnSpLocks noChangeShapeType="1"/>
            </p:cNvCxnSpPr>
            <p:nvPr/>
          </p:nvCxnSpPr>
          <p:spPr bwMode="auto">
            <a:xfrm flipH="1">
              <a:off x="-1260648" y="3332100"/>
              <a:ext cx="182563" cy="219075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78035" y="3320988"/>
              <a:ext cx="4476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4" name="Straight Connector 26"/>
            <p:cNvCxnSpPr>
              <a:cxnSpLocks noChangeShapeType="1"/>
            </p:cNvCxnSpPr>
            <p:nvPr/>
          </p:nvCxnSpPr>
          <p:spPr bwMode="auto">
            <a:xfrm>
              <a:off x="-422448" y="3332100"/>
              <a:ext cx="182563" cy="219075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5" name="Straight Connector 27"/>
            <p:cNvCxnSpPr>
              <a:cxnSpLocks noChangeShapeType="1"/>
            </p:cNvCxnSpPr>
            <p:nvPr/>
          </p:nvCxnSpPr>
          <p:spPr bwMode="auto">
            <a:xfrm flipH="1">
              <a:off x="-422448" y="3332100"/>
              <a:ext cx="182563" cy="219075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7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431800" y="4041775"/>
            <a:ext cx="1960563" cy="205105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8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2536825" y="4041775"/>
            <a:ext cx="1960563" cy="2051050"/>
          </a:xfrm>
          <a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9" name="Picture Placeholder 26"/>
          <p:cNvSpPr>
            <a:spLocks noGrp="1"/>
          </p:cNvSpPr>
          <p:nvPr>
            <p:ph type="pic" sz="quarter" idx="15"/>
          </p:nvPr>
        </p:nvSpPr>
        <p:spPr>
          <a:xfrm>
            <a:off x="4643438" y="4041775"/>
            <a:ext cx="1960563" cy="2051050"/>
          </a:xfrm>
          <a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0" name="Picture Placeholder 26"/>
          <p:cNvSpPr>
            <a:spLocks noGrp="1"/>
          </p:cNvSpPr>
          <p:nvPr>
            <p:ph type="pic" sz="quarter" idx="16"/>
          </p:nvPr>
        </p:nvSpPr>
        <p:spPr>
          <a:xfrm>
            <a:off x="6751897" y="4041775"/>
            <a:ext cx="1960563" cy="2051050"/>
          </a:xfrm>
          <a:blipFill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431800" y="1844675"/>
            <a:ext cx="8280400" cy="2052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 Slide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-10800" y="-10800"/>
            <a:ext cx="9172800" cy="68868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1801" y="4041775"/>
            <a:ext cx="8280659" cy="2051050"/>
          </a:xfrm>
        </p:spPr>
        <p:txBody>
          <a:bodyPr>
            <a:normAutofit/>
          </a:bodyPr>
          <a:lstStyle>
            <a:lvl1pPr>
              <a:lnSpc>
                <a:spcPts val="34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-2016732" y="1448780"/>
            <a:ext cx="1908212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00" b="1" dirty="0" smtClean="0">
                <a:solidFill>
                  <a:schemeClr val="bg1"/>
                </a:solidFill>
              </a:rPr>
              <a:t>Picture</a:t>
            </a:r>
            <a:endParaRPr lang="en-US" sz="1100" dirty="0" smtClean="0">
              <a:solidFill>
                <a:schemeClr val="bg1"/>
              </a:solidFill>
            </a:endParaRPr>
          </a:p>
          <a:p>
            <a:pPr algn="r"/>
            <a:r>
              <a:rPr lang="en-US" sz="1100" b="0" baseline="0" dirty="0" smtClean="0">
                <a:solidFill>
                  <a:schemeClr val="bg1"/>
                </a:solidFill>
              </a:rPr>
              <a:t>Click on the icon in the middle of the picture and locate the new picture and choose insert</a:t>
            </a:r>
          </a:p>
          <a:p>
            <a:pPr algn="r"/>
            <a:endParaRPr lang="en-US" sz="1100" b="1" baseline="0" dirty="0" smtClean="0">
              <a:solidFill>
                <a:schemeClr val="bg1"/>
              </a:solidFill>
            </a:endParaRPr>
          </a:p>
          <a:p>
            <a:pPr algn="r"/>
            <a:r>
              <a:rPr lang="en-US" sz="1100" b="1" baseline="0" dirty="0" smtClean="0">
                <a:solidFill>
                  <a:schemeClr val="bg1"/>
                </a:solidFill>
              </a:rPr>
              <a:t>Picture Size</a:t>
            </a:r>
          </a:p>
          <a:p>
            <a:pPr algn="r"/>
            <a:r>
              <a:rPr lang="en-US" sz="1100" b="0" baseline="0" dirty="0" smtClean="0">
                <a:solidFill>
                  <a:schemeClr val="bg1"/>
                </a:solidFill>
              </a:rPr>
              <a:t>For best quality the size should be:</a:t>
            </a:r>
          </a:p>
          <a:p>
            <a:pPr algn="r"/>
            <a:r>
              <a:rPr lang="en-US" sz="1100" b="0" baseline="0" dirty="0" smtClean="0">
                <a:solidFill>
                  <a:schemeClr val="bg1"/>
                </a:solidFill>
              </a:rPr>
              <a:t>H19.05 cm x W25.4 cm</a:t>
            </a:r>
          </a:p>
          <a:p>
            <a:pPr algn="r"/>
            <a:r>
              <a:rPr lang="en-US" sz="1100" b="1" baseline="0" dirty="0" smtClean="0">
                <a:solidFill>
                  <a:schemeClr val="bg1"/>
                </a:solidFill>
              </a:rPr>
              <a:t> </a:t>
            </a:r>
            <a:endParaRPr lang="en-US" sz="1100" b="0" dirty="0" smtClean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-2016732" y="4055003"/>
            <a:ext cx="1908212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00" b="1" baseline="0" dirty="0" smtClean="0">
                <a:solidFill>
                  <a:schemeClr val="bg1"/>
                </a:solidFill>
              </a:rPr>
              <a:t>Headline text</a:t>
            </a:r>
            <a:r>
              <a:rPr lang="en-US" sz="1100" b="0" baseline="0" dirty="0" smtClean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en-US" sz="1100" b="0" baseline="0" dirty="0" smtClean="0">
                <a:solidFill>
                  <a:schemeClr val="bg1"/>
                </a:solidFill>
              </a:rPr>
              <a:t>This page is used</a:t>
            </a:r>
          </a:p>
          <a:p>
            <a:pPr algn="r"/>
            <a:r>
              <a:rPr lang="en-US" sz="1100" b="0" baseline="0" dirty="0" smtClean="0">
                <a:solidFill>
                  <a:schemeClr val="bg1"/>
                </a:solidFill>
              </a:rPr>
              <a:t>as a break in the presentation and for highlighting messages that are important.</a:t>
            </a:r>
          </a:p>
          <a:p>
            <a:pPr algn="r"/>
            <a:endParaRPr lang="en-US" sz="1100" b="0" baseline="0" dirty="0" smtClean="0">
              <a:solidFill>
                <a:schemeClr val="bg1"/>
              </a:solidFill>
            </a:endParaRPr>
          </a:p>
          <a:p>
            <a:pPr algn="r"/>
            <a:r>
              <a:rPr lang="en-US" sz="1100" b="0" baseline="0" dirty="0" smtClean="0">
                <a:solidFill>
                  <a:schemeClr val="bg1"/>
                </a:solidFill>
              </a:rPr>
              <a:t>Use  another color to highlight a word in the sentence</a:t>
            </a:r>
            <a:r>
              <a:rPr lang="en-US" sz="1100" b="1" baseline="0" dirty="0" smtClean="0">
                <a:solidFill>
                  <a:schemeClr val="bg1"/>
                </a:solidFill>
              </a:rPr>
              <a:t> </a:t>
            </a:r>
            <a:endParaRPr lang="en-US" sz="1100" b="0" dirty="0" smtClean="0">
              <a:solidFill>
                <a:schemeClr val="bg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>
          <a:xfrm>
            <a:off x="7596336" y="6453188"/>
            <a:ext cx="1116124" cy="273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>
          <a:xfrm>
            <a:off x="431800" y="6453188"/>
            <a:ext cx="218839" cy="2730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B93EF5-62DC-4D0D-A7B0-C74897CCA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>
          <a:xfrm>
            <a:off x="650639" y="6453188"/>
            <a:ext cx="6004422" cy="2730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 Slide - Brigh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56345" y="2924944"/>
            <a:ext cx="165735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 userDrawn="1"/>
        </p:nvSpPr>
        <p:spPr>
          <a:xfrm>
            <a:off x="-3600" y="-3600"/>
            <a:ext cx="9151200" cy="6865200"/>
          </a:xfrm>
          <a:prstGeom prst="rect">
            <a:avLst/>
          </a:prstGeom>
          <a:gradFill flip="none" rotWithShape="1">
            <a:gsLst>
              <a:gs pos="0">
                <a:srgbClr val="FC7B4F"/>
              </a:gs>
              <a:gs pos="50000">
                <a:srgbClr val="FB4F1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600" dirty="0" err="1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596336" y="6453188"/>
            <a:ext cx="1116124" cy="2730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FB4F14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0639" y="6453188"/>
            <a:ext cx="6004422" cy="2730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1800" y="6453188"/>
            <a:ext cx="218839" cy="2730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B93EF5-62DC-4D0D-A7B0-C74897CCA8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1801" y="1454150"/>
            <a:ext cx="8280399" cy="24431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2016732" y="1448780"/>
            <a:ext cx="1908212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00" b="1" baseline="0" dirty="0" smtClean="0">
                <a:solidFill>
                  <a:schemeClr val="bg1"/>
                </a:solidFill>
              </a:rPr>
              <a:t>Headline text</a:t>
            </a:r>
            <a:r>
              <a:rPr lang="en-US" sz="1100" b="0" baseline="0" dirty="0" smtClean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en-US" sz="1100" b="0" baseline="0" dirty="0" smtClean="0">
                <a:solidFill>
                  <a:schemeClr val="bg1"/>
                </a:solidFill>
              </a:rPr>
              <a:t>This page is used</a:t>
            </a:r>
          </a:p>
          <a:p>
            <a:pPr algn="r"/>
            <a:r>
              <a:rPr lang="en-US" sz="1100" b="0" baseline="0" dirty="0" smtClean="0">
                <a:solidFill>
                  <a:schemeClr val="bg1"/>
                </a:solidFill>
              </a:rPr>
              <a:t>as a break in the presentation and for highlighting messages that are important.</a:t>
            </a:r>
          </a:p>
          <a:p>
            <a:pPr algn="r"/>
            <a:endParaRPr lang="en-US" sz="1100" b="0" baseline="0" dirty="0" smtClean="0">
              <a:solidFill>
                <a:schemeClr val="bg1"/>
              </a:solidFill>
            </a:endParaRPr>
          </a:p>
          <a:p>
            <a:pPr algn="r"/>
            <a:r>
              <a:rPr lang="en-US" sz="1100" b="0" baseline="0" dirty="0" smtClean="0">
                <a:solidFill>
                  <a:schemeClr val="bg1"/>
                </a:solidFill>
              </a:rPr>
              <a:t>Use Soft yellow to highlight a word in the sentence</a:t>
            </a:r>
            <a:r>
              <a:rPr lang="en-US" sz="1100" b="1" baseline="0" dirty="0" smtClean="0">
                <a:solidFill>
                  <a:schemeClr val="bg1"/>
                </a:solidFill>
              </a:rPr>
              <a:t> </a:t>
            </a:r>
            <a:endParaRPr lang="en-US" sz="1100" b="0" dirty="0" smtClean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-814630" y="3273967"/>
            <a:ext cx="252028" cy="216024"/>
          </a:xfrm>
          <a:prstGeom prst="ellipse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-2016732" y="404813"/>
            <a:ext cx="190821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00" b="0" dirty="0" smtClean="0">
                <a:solidFill>
                  <a:schemeClr val="bg1"/>
                </a:solidFill>
              </a:rPr>
              <a:t>In layouts you can find more color variations of brake</a:t>
            </a:r>
            <a:r>
              <a:rPr lang="en-US" sz="1100" b="0" baseline="0" dirty="0" smtClean="0">
                <a:solidFill>
                  <a:schemeClr val="bg1"/>
                </a:solidFill>
              </a:rPr>
              <a:t> slides</a:t>
            </a:r>
            <a:endParaRPr lang="en-US" sz="1100" b="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6488" t="21532" r="77757" b="22724"/>
          <a:stretch>
            <a:fillRect/>
          </a:stretch>
        </p:blipFill>
        <p:spPr>
          <a:xfrm>
            <a:off x="8187085" y="369043"/>
            <a:ext cx="561600" cy="561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801" y="404812"/>
            <a:ext cx="7755284" cy="52583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799" y="1295401"/>
            <a:ext cx="8280402" cy="479742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32460" y="990600"/>
            <a:ext cx="8269200" cy="1755"/>
          </a:xfrm>
          <a:prstGeom prst="line">
            <a:avLst/>
          </a:prstGeom>
          <a:ln w="63500">
            <a:solidFill>
              <a:srgbClr val="917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66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54" r:id="rId14"/>
    <p:sldLayoutId id="2147483655" r:id="rId15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91785B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2000"/>
        </a:spcAft>
        <a:buFont typeface="Arial" pitchFamily="34" charset="0"/>
        <a:buNone/>
        <a:defRPr sz="1800" b="1" kern="1200">
          <a:solidFill>
            <a:srgbClr val="626971"/>
          </a:solidFill>
          <a:latin typeface="Arial" pitchFamily="34" charset="0"/>
          <a:ea typeface="+mn-ea"/>
          <a:cs typeface="Arial" pitchFamily="34" charset="0"/>
        </a:defRPr>
      </a:lvl1pPr>
      <a:lvl2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Char char="•"/>
        <a:tabLst>
          <a:tab pos="4125913" algn="l"/>
        </a:tabLst>
        <a:defRPr sz="1800" kern="1200">
          <a:solidFill>
            <a:srgbClr val="626971"/>
          </a:solidFill>
          <a:latin typeface="Arial" pitchFamily="34" charset="0"/>
          <a:ea typeface="+mn-ea"/>
          <a:cs typeface="Arial" pitchFamily="34" charset="0"/>
        </a:defRPr>
      </a:lvl2pPr>
      <a:lvl3pPr marL="72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600" kern="1200">
          <a:solidFill>
            <a:srgbClr val="626971"/>
          </a:solidFill>
          <a:latin typeface="Arial" pitchFamily="34" charset="0"/>
          <a:ea typeface="+mn-ea"/>
          <a:cs typeface="Arial" pitchFamily="34" charset="0"/>
        </a:defRPr>
      </a:lvl3pPr>
      <a:lvl4pPr marL="1080000" indent="-32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400" kern="1200">
          <a:solidFill>
            <a:srgbClr val="626971"/>
          </a:solidFill>
          <a:latin typeface="Arial" pitchFamily="34" charset="0"/>
          <a:ea typeface="+mn-ea"/>
          <a:cs typeface="Arial" pitchFamily="34" charset="0"/>
        </a:defRPr>
      </a:lvl4pPr>
      <a:lvl5pPr marL="1438275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400" kern="1200">
          <a:solidFill>
            <a:srgbClr val="62697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ayur.karmarkar@copperalliance.asi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Pierre.cazelles@copperalliance.asi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0" y="1450975"/>
            <a:ext cx="9144000" cy="54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gradFill>
            <a:gsLst>
              <a:gs pos="0">
                <a:srgbClr val="AD9A84">
                  <a:alpha val="90000"/>
                </a:srgbClr>
              </a:gs>
              <a:gs pos="50000">
                <a:srgbClr val="91785B">
                  <a:alpha val="85000"/>
                </a:srgbClr>
              </a:gs>
            </a:gsLst>
          </a:gradFill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31800" y="2133600"/>
            <a:ext cx="8280400" cy="924385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Reducing losses in power distribution through improved efficiency of distribution transformers</a:t>
            </a:r>
            <a:r>
              <a:rPr lang="en-IN" dirty="0"/>
              <a:t/>
            </a:r>
            <a:br>
              <a:rPr lang="en-IN" dirty="0"/>
            </a:br>
            <a:r>
              <a:rPr lang="en-IN" sz="2200" dirty="0" smtClean="0"/>
              <a:t>Proposal to APEC EGEEC – March 2015</a:t>
            </a:r>
            <a:endParaRPr lang="en-US" sz="1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32000" y="3215093"/>
            <a:ext cx="8280200" cy="442507"/>
          </a:xfrm>
        </p:spPr>
        <p:txBody>
          <a:bodyPr>
            <a:normAutofit/>
          </a:bodyPr>
          <a:lstStyle/>
          <a:p>
            <a:r>
              <a:rPr lang="en-US" dirty="0" smtClean="0"/>
              <a:t>By Mayur Karmarkar and Pierre Cazelles</a:t>
            </a:r>
          </a:p>
          <a:p>
            <a:r>
              <a:rPr lang="en-US" dirty="0" smtClean="0"/>
              <a:t>International Copper Association Asia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558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Long-term objective: </a:t>
            </a:r>
            <a:r>
              <a:rPr lang="en-US" b="0" dirty="0" smtClean="0"/>
              <a:t>APEC member economies reduce distribution losses through adoption of most appropriate method to regulate energy performance of DTs</a:t>
            </a:r>
          </a:p>
          <a:p>
            <a:r>
              <a:rPr lang="en-US" dirty="0" smtClean="0"/>
              <a:t>Specific objectives</a:t>
            </a:r>
            <a:r>
              <a:rPr lang="en-US" b="0" dirty="0" smtClean="0"/>
              <a:t>:</a:t>
            </a:r>
          </a:p>
          <a:p>
            <a:pPr marL="627063" lvl="1" indent="-169863"/>
            <a:r>
              <a:rPr lang="en-US" b="0" dirty="0" smtClean="0"/>
              <a:t> Provide understanding of technology options and potential for further improvement of energy performance</a:t>
            </a:r>
          </a:p>
          <a:p>
            <a:pPr marL="627063" lvl="1" indent="-169863"/>
            <a:r>
              <a:rPr lang="en-US" dirty="0" smtClean="0"/>
              <a:t>Comparative analysis of efficiency @ 50% load vs. load/no-load losses and peak efficiency index to measure uncertainty in distribution loss estimates</a:t>
            </a:r>
          </a:p>
          <a:p>
            <a:pPr marL="627063" lvl="1" indent="-169863"/>
            <a:r>
              <a:rPr lang="en-US" b="0" dirty="0" smtClean="0"/>
              <a:t>Recommend most appropriate method; impact analysis</a:t>
            </a: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approach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1801" y="1295400"/>
            <a:ext cx="3378199" cy="1066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ED8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Performance (EE) of DTs depends on design/components as well as load curve</a:t>
            </a:r>
          </a:p>
        </p:txBody>
      </p:sp>
      <p:sp>
        <p:nvSpPr>
          <p:cNvPr id="9" name="Rectangle 8"/>
          <p:cNvSpPr/>
          <p:nvPr/>
        </p:nvSpPr>
        <p:spPr>
          <a:xfrm>
            <a:off x="4419600" y="1295400"/>
            <a:ext cx="4267200" cy="838200"/>
          </a:xfrm>
          <a:prstGeom prst="rect">
            <a:avLst/>
          </a:prstGeom>
          <a:solidFill>
            <a:schemeClr val="tx2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/>
              <a:t>Study technological trend while optimizing loss performance in distribution transformers and possible impact on each loss components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19600" y="2362200"/>
            <a:ext cx="4267200" cy="838200"/>
          </a:xfrm>
          <a:prstGeom prst="rect">
            <a:avLst/>
          </a:prstGeom>
          <a:solidFill>
            <a:schemeClr val="tx2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en-US" sz="1600" dirty="0" smtClean="0"/>
              <a:t>Study load curve changes due to liberalization of electricity markets, smart grids, energy storage, distributed generation etc.</a:t>
            </a:r>
          </a:p>
        </p:txBody>
      </p:sp>
      <p:cxnSp>
        <p:nvCxnSpPr>
          <p:cNvPr id="12" name="Elbow Connector 11"/>
          <p:cNvCxnSpPr>
            <a:stCxn id="8" idx="3"/>
            <a:endCxn id="9" idx="1"/>
          </p:cNvCxnSpPr>
          <p:nvPr/>
        </p:nvCxnSpPr>
        <p:spPr>
          <a:xfrm flipV="1">
            <a:off x="3810000" y="1714500"/>
            <a:ext cx="609600" cy="114300"/>
          </a:xfrm>
          <a:prstGeom prst="bentConnector3">
            <a:avLst>
              <a:gd name="adj1" fmla="val 50000"/>
            </a:avLst>
          </a:prstGeom>
          <a:ln w="38100">
            <a:solidFill>
              <a:srgbClr val="00415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8" idx="3"/>
            <a:endCxn id="10" idx="1"/>
          </p:cNvCxnSpPr>
          <p:nvPr/>
        </p:nvCxnSpPr>
        <p:spPr>
          <a:xfrm>
            <a:off x="3810000" y="1828800"/>
            <a:ext cx="609600" cy="952500"/>
          </a:xfrm>
          <a:prstGeom prst="bentConnector3">
            <a:avLst>
              <a:gd name="adj1" fmla="val 50000"/>
            </a:avLst>
          </a:prstGeom>
          <a:ln w="38100">
            <a:solidFill>
              <a:srgbClr val="00415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31801" y="3505200"/>
            <a:ext cx="3378199" cy="1371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ED8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The most appropriate method to measure EE (50% load, load/no-load losses) should depend on realistic load curve profiles and technology options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419600" y="3543300"/>
            <a:ext cx="4267200" cy="1295400"/>
          </a:xfrm>
          <a:prstGeom prst="rect">
            <a:avLst/>
          </a:prstGeom>
          <a:solidFill>
            <a:schemeClr val="tx2"/>
          </a:solidFill>
          <a:ln>
            <a:solidFill>
              <a:srgbClr val="FED84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53975" lvl="0"/>
            <a:r>
              <a:rPr lang="en-US" sz="1600" dirty="0" smtClean="0"/>
              <a:t>Relate above two studies and suggest the method to regulate energy performance in DTs to minimize uncertainty in energy saving benefit  (from 50% EE to load/no-load losses standard)</a:t>
            </a:r>
            <a:endParaRPr lang="en-US" sz="16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3810000" y="4191000"/>
            <a:ext cx="609600" cy="0"/>
          </a:xfrm>
          <a:prstGeom prst="line">
            <a:avLst/>
          </a:prstGeom>
          <a:ln w="57150">
            <a:solidFill>
              <a:srgbClr val="FED8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2"/>
            <a:endCxn id="15" idx="0"/>
          </p:cNvCxnSpPr>
          <p:nvPr/>
        </p:nvCxnSpPr>
        <p:spPr>
          <a:xfrm>
            <a:off x="2120901" y="2362200"/>
            <a:ext cx="0" cy="1143000"/>
          </a:xfrm>
          <a:prstGeom prst="line">
            <a:avLst/>
          </a:prstGeom>
          <a:ln w="57150">
            <a:solidFill>
              <a:srgbClr val="FED8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>
            <a:off x="8699500" y="1714500"/>
            <a:ext cx="12700" cy="2476500"/>
          </a:xfrm>
          <a:prstGeom prst="bentConnector3">
            <a:avLst>
              <a:gd name="adj1" fmla="val 1800000"/>
            </a:avLst>
          </a:prstGeom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0" idx="3"/>
            <a:endCxn id="16" idx="3"/>
          </p:cNvCxnSpPr>
          <p:nvPr/>
        </p:nvCxnSpPr>
        <p:spPr>
          <a:xfrm>
            <a:off x="8686800" y="2781300"/>
            <a:ext cx="12700" cy="1409700"/>
          </a:xfrm>
          <a:prstGeom prst="bentConnector3">
            <a:avLst>
              <a:gd name="adj1" fmla="val 1800000"/>
            </a:avLst>
          </a:prstGeom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248400" y="5372100"/>
            <a:ext cx="2438400" cy="1143000"/>
          </a:xfrm>
          <a:prstGeom prst="rect">
            <a:avLst/>
          </a:prstGeom>
          <a:solidFill>
            <a:schemeClr val="tx2"/>
          </a:solidFill>
          <a:ln>
            <a:solidFill>
              <a:srgbClr val="00B050"/>
            </a:solidFill>
          </a:ln>
          <a:effectLst>
            <a:glow rad="101600">
              <a:srgbClr val="92D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53975" lvl="0" algn="ctr"/>
            <a:r>
              <a:rPr lang="en-US" sz="1600" dirty="0" smtClean="0"/>
              <a:t>International consultation with utilities and manufacturers</a:t>
            </a:r>
            <a:endParaRPr lang="en-US" sz="1600" dirty="0"/>
          </a:p>
        </p:txBody>
      </p:sp>
      <p:sp>
        <p:nvSpPr>
          <p:cNvPr id="27" name="Rectangle 26"/>
          <p:cNvSpPr/>
          <p:nvPr/>
        </p:nvSpPr>
        <p:spPr>
          <a:xfrm>
            <a:off x="609600" y="5372100"/>
            <a:ext cx="2133600" cy="1143000"/>
          </a:xfrm>
          <a:prstGeom prst="rect">
            <a:avLst/>
          </a:prstGeom>
          <a:solidFill>
            <a:schemeClr val="tx2"/>
          </a:solidFill>
          <a:ln>
            <a:solidFill>
              <a:srgbClr val="00B050"/>
            </a:solidFill>
          </a:ln>
          <a:effectLst>
            <a:glow rad="101600">
              <a:srgbClr val="92D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53975" lvl="0" algn="ctr"/>
            <a:r>
              <a:rPr lang="en-US" sz="1600" dirty="0" smtClean="0"/>
              <a:t>Dissemination through international conference</a:t>
            </a:r>
            <a:endParaRPr lang="en-US" sz="1600" dirty="0"/>
          </a:p>
        </p:txBody>
      </p:sp>
      <p:sp>
        <p:nvSpPr>
          <p:cNvPr id="28" name="Rectangle 27"/>
          <p:cNvSpPr/>
          <p:nvPr/>
        </p:nvSpPr>
        <p:spPr>
          <a:xfrm>
            <a:off x="3505200" y="5372100"/>
            <a:ext cx="2133600" cy="1143000"/>
          </a:xfrm>
          <a:prstGeom prst="rect">
            <a:avLst/>
          </a:prstGeom>
          <a:solidFill>
            <a:schemeClr val="tx2"/>
          </a:solidFill>
          <a:ln>
            <a:solidFill>
              <a:srgbClr val="FED84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53975" lvl="0" algn="ctr"/>
            <a:r>
              <a:rPr lang="en-US" sz="1600" dirty="0" smtClean="0"/>
              <a:t>Prepare White Paper for policy makers</a:t>
            </a:r>
            <a:endParaRPr lang="en-US" sz="1600" dirty="0"/>
          </a:p>
        </p:txBody>
      </p:sp>
      <p:cxnSp>
        <p:nvCxnSpPr>
          <p:cNvPr id="30" name="Shape 29"/>
          <p:cNvCxnSpPr>
            <a:stCxn id="16" idx="2"/>
            <a:endCxn id="26" idx="0"/>
          </p:cNvCxnSpPr>
          <p:nvPr/>
        </p:nvCxnSpPr>
        <p:spPr>
          <a:xfrm rot="16200000" flipH="1">
            <a:off x="6743700" y="4648200"/>
            <a:ext cx="533400" cy="914400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6" idx="1"/>
            <a:endCxn id="28" idx="3"/>
          </p:cNvCxnSpPr>
          <p:nvPr/>
        </p:nvCxnSpPr>
        <p:spPr>
          <a:xfrm flipH="1">
            <a:off x="5638800" y="5943600"/>
            <a:ext cx="609600" cy="0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8" idx="1"/>
            <a:endCxn id="27" idx="3"/>
          </p:cNvCxnSpPr>
          <p:nvPr/>
        </p:nvCxnSpPr>
        <p:spPr>
          <a:xfrm flipH="1">
            <a:off x="2743200" y="5943600"/>
            <a:ext cx="762000" cy="0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31802" y="1397000"/>
          <a:ext cx="8254998" cy="47548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27499"/>
                <a:gridCol w="41274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Establish Steering Committee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With manufacturers and representatives</a:t>
                      </a:r>
                      <a:r>
                        <a:rPr lang="en-US" baseline="0" dirty="0" smtClean="0"/>
                        <a:t> from utilities; coordinated by ICA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Consultant (sub-contracted) conduct the studies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Consultation with Steering Committee ensured by ICA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Consultation with manufacturers,</a:t>
                      </a:r>
                      <a:r>
                        <a:rPr lang="en-US" baseline="0" dirty="0" smtClean="0"/>
                        <a:t> policy makers and utilities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During international conference,</a:t>
                      </a:r>
                      <a:r>
                        <a:rPr lang="en-US" baseline="0" dirty="0" smtClean="0"/>
                        <a:t> organized by ICA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Consultant helps prepare</a:t>
                      </a:r>
                      <a:r>
                        <a:rPr lang="en-US" baseline="0" dirty="0" smtClean="0"/>
                        <a:t> White Paper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Liaison with Steering Committee ensured</a:t>
                      </a:r>
                      <a:r>
                        <a:rPr lang="en-US" baseline="0" dirty="0" smtClean="0"/>
                        <a:t> by ICA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Endorsement of White Paper by EGEEC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Dissemination</a:t>
                      </a:r>
                      <a:r>
                        <a:rPr lang="en-US" baseline="0" dirty="0" smtClean="0"/>
                        <a:t> through international conference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Organized by ICA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White Paper published in international journals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duration: 2 years</a:t>
            </a:r>
          </a:p>
          <a:p>
            <a:r>
              <a:rPr lang="en-US" dirty="0" smtClean="0"/>
              <a:t>Budget:</a:t>
            </a:r>
          </a:p>
          <a:p>
            <a:pPr marL="627063">
              <a:buFont typeface="Wingdings" pitchFamily="2" charset="2"/>
              <a:buChar char="§"/>
            </a:pPr>
            <a:r>
              <a:rPr lang="en-US" dirty="0" smtClean="0"/>
              <a:t> Consultant: 100K</a:t>
            </a:r>
          </a:p>
          <a:p>
            <a:pPr marL="627063">
              <a:buFont typeface="Wingdings" pitchFamily="2" charset="2"/>
              <a:buChar char="§"/>
            </a:pPr>
            <a:r>
              <a:rPr lang="en-US" dirty="0" smtClean="0"/>
              <a:t> Honorarium for Steering Committee members: 15K</a:t>
            </a:r>
          </a:p>
          <a:p>
            <a:pPr marL="627063">
              <a:buFont typeface="Wingdings" pitchFamily="2" charset="2"/>
              <a:buChar char="§"/>
            </a:pPr>
            <a:r>
              <a:rPr lang="en-US" dirty="0" smtClean="0"/>
              <a:t> Meetings of SC: 45K</a:t>
            </a:r>
          </a:p>
          <a:p>
            <a:pPr marL="627063">
              <a:buFont typeface="Wingdings" pitchFamily="2" charset="2"/>
              <a:buChar char="§"/>
            </a:pPr>
            <a:r>
              <a:rPr lang="en-US" dirty="0" smtClean="0"/>
              <a:t> International conferences (2): 100K</a:t>
            </a:r>
          </a:p>
          <a:p>
            <a:pPr marL="627063">
              <a:buFont typeface="Wingdings" pitchFamily="2" charset="2"/>
              <a:buChar char="§"/>
            </a:pPr>
            <a:r>
              <a:rPr lang="en-US" dirty="0" smtClean="0"/>
              <a:t> Total: 225K</a:t>
            </a:r>
          </a:p>
          <a:p>
            <a:pPr marL="627063">
              <a:buFont typeface="Wingdings" pitchFamily="2" charset="2"/>
              <a:buChar char="§"/>
            </a:pPr>
            <a:r>
              <a:rPr lang="en-US" dirty="0" smtClean="0"/>
              <a:t> APEC: 160K / ICA: 100K (for the international conferences)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31800" y="1664803"/>
            <a:ext cx="8280400" cy="153559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dirty="0" smtClean="0"/>
              <a:t>For more information, please contact: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en-US" dirty="0" smtClean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dirty="0" smtClean="0"/>
              <a:t>Mayur Karmarkar,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dirty="0" smtClean="0">
                <a:hlinkClick r:id="rId3"/>
              </a:rPr>
              <a:t>mayur.karmarkar@copperalliance.asia</a:t>
            </a:r>
            <a:endParaRPr lang="en-US" dirty="0" smtClean="0"/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en-US" dirty="0" smtClean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dirty="0" smtClean="0"/>
              <a:t>Pierre Cazelles,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dirty="0" smtClean="0">
                <a:hlinkClick r:id="rId4"/>
              </a:rPr>
              <a:t>Pierre.cazelles@copperalliance.asia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217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80902" y="1676400"/>
            <a:ext cx="2232163" cy="43970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Transmission and distribution </a:t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</a:b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(electric power companies)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838200" y="2061024"/>
            <a:ext cx="636934" cy="15203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vert270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Power plant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271173" y="3272101"/>
            <a:ext cx="700627" cy="1568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Loss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5486401" y="3270164"/>
            <a:ext cx="723789" cy="15883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Loss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625836" y="1676400"/>
            <a:ext cx="2232165" cy="43970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Low-Voltage Distribution </a:t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</a:b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(factories and buildings)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3994955" y="2061025"/>
            <a:ext cx="709312" cy="152037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vert270" wrap="square" lIns="74295" tIns="8890" rIns="74295" bIns="889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2000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Consumer side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7237413" y="1524000"/>
            <a:ext cx="1373187" cy="21841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FC7B4F"/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vert="vert270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Electrical equipment </a:t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(for production, air conditioning, and illumination)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631683" y="2330668"/>
            <a:ext cx="2281382" cy="945932"/>
            <a:chOff x="3549650" y="2590800"/>
            <a:chExt cx="1250950" cy="609600"/>
          </a:xfrm>
        </p:grpSpPr>
        <p:sp>
          <p:nvSpPr>
            <p:cNvPr id="16" name="Down Arrow Callout 15"/>
            <p:cNvSpPr/>
            <p:nvPr/>
          </p:nvSpPr>
          <p:spPr>
            <a:xfrm>
              <a:off x="3549650" y="2590800"/>
              <a:ext cx="1098550" cy="609600"/>
            </a:xfrm>
            <a:prstGeom prst="downArrowCallout">
              <a:avLst>
                <a:gd name="adj1" fmla="val 25000"/>
                <a:gd name="adj2" fmla="val 26250"/>
                <a:gd name="adj3" fmla="val 25000"/>
                <a:gd name="adj4" fmla="val 6247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3200" dirty="0" err="1" smtClean="0"/>
            </a:p>
          </p:txBody>
        </p:sp>
        <p:sp>
          <p:nvSpPr>
            <p:cNvPr id="17" name="Isosceles Triangle 16"/>
            <p:cNvSpPr/>
            <p:nvPr/>
          </p:nvSpPr>
          <p:spPr>
            <a:xfrm rot="5400000">
              <a:off x="4533899" y="2705101"/>
              <a:ext cx="381001" cy="152400"/>
            </a:xfrm>
            <a:prstGeom prst="triangle">
              <a:avLst>
                <a:gd name="adj" fmla="val 485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3200" dirty="0" err="1" smtClean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631683" y="2505417"/>
            <a:ext cx="55587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b="1" dirty="0" smtClean="0">
                <a:solidFill>
                  <a:schemeClr val="bg1"/>
                </a:solidFill>
              </a:rPr>
              <a:t>100%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57194" y="2505417"/>
            <a:ext cx="55587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b="1" dirty="0" smtClean="0">
                <a:solidFill>
                  <a:schemeClr val="bg1"/>
                </a:solidFill>
              </a:rPr>
              <a:t>95%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41465" y="3038817"/>
            <a:ext cx="277935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b="1" dirty="0" smtClean="0">
                <a:solidFill>
                  <a:schemeClr val="bg1"/>
                </a:solidFill>
              </a:rPr>
              <a:t>5%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805219" y="2344703"/>
            <a:ext cx="2281382" cy="1008097"/>
            <a:chOff x="3549650" y="2590800"/>
            <a:chExt cx="1250950" cy="609600"/>
          </a:xfrm>
          <a:solidFill>
            <a:schemeClr val="accent3">
              <a:lumMod val="75000"/>
            </a:schemeClr>
          </a:solidFill>
        </p:grpSpPr>
        <p:sp>
          <p:nvSpPr>
            <p:cNvPr id="23" name="Down Arrow Callout 22"/>
            <p:cNvSpPr/>
            <p:nvPr/>
          </p:nvSpPr>
          <p:spPr>
            <a:xfrm>
              <a:off x="3549650" y="2590800"/>
              <a:ext cx="1098550" cy="609600"/>
            </a:xfrm>
            <a:prstGeom prst="downArrowCallout">
              <a:avLst>
                <a:gd name="adj1" fmla="val 25000"/>
                <a:gd name="adj2" fmla="val 26250"/>
                <a:gd name="adj3" fmla="val 25000"/>
                <a:gd name="adj4" fmla="val 6247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3200" dirty="0" err="1" smtClean="0"/>
            </a:p>
          </p:txBody>
        </p:sp>
        <p:sp>
          <p:nvSpPr>
            <p:cNvPr id="24" name="Isosceles Triangle 23"/>
            <p:cNvSpPr/>
            <p:nvPr/>
          </p:nvSpPr>
          <p:spPr>
            <a:xfrm rot="5400000">
              <a:off x="4533899" y="2705101"/>
              <a:ext cx="381001" cy="152400"/>
            </a:xfrm>
            <a:prstGeom prst="triangle">
              <a:avLst>
                <a:gd name="adj" fmla="val 485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3200" dirty="0" err="1" smtClean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854331" y="2576567"/>
            <a:ext cx="55587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b="1" dirty="0" smtClean="0">
                <a:solidFill>
                  <a:schemeClr val="bg1"/>
                </a:solidFill>
              </a:rPr>
              <a:t>95%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06931" y="2576567"/>
            <a:ext cx="55587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b="1" dirty="0" smtClean="0">
                <a:solidFill>
                  <a:schemeClr val="bg1"/>
                </a:solidFill>
              </a:rPr>
              <a:t>91%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15001" y="3038817"/>
            <a:ext cx="277935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b="1" dirty="0" smtClean="0">
                <a:solidFill>
                  <a:schemeClr val="bg1"/>
                </a:solidFill>
              </a:rPr>
              <a:t>4%</a:t>
            </a:r>
          </a:p>
        </p:txBody>
      </p:sp>
      <p:sp>
        <p:nvSpPr>
          <p:cNvPr id="28" name="Titl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losses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09600" y="4419600"/>
            <a:ext cx="8153400" cy="12618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/>
              <a:t>Based on IEA data, transmission and distribution (T&amp;D) losses in electricity networks in APEC economies vary from a low of 2.8% to a high of 15.6 % of final consumption. </a:t>
            </a:r>
          </a:p>
          <a:p>
            <a:endParaRPr lang="en-US" sz="1600" b="1" dirty="0" smtClean="0">
              <a:solidFill>
                <a:schemeClr val="bg2"/>
              </a:solidFill>
            </a:endParaRPr>
          </a:p>
          <a:p>
            <a:r>
              <a:rPr lang="en-US" sz="1600" b="1" dirty="0" smtClean="0"/>
              <a:t>About a third of T&amp;D losses take place in distribution transformers (DTs).</a:t>
            </a:r>
            <a:endParaRPr lang="en-US" sz="1600" dirty="0" err="1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1799" y="2667000"/>
            <a:ext cx="8026401" cy="3276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600" dirty="0" err="1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 losses in APEC economies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From APEC EWG 15/2012A: APEC Distribution Transformers Survey: Estimate of Energy Savings Potential from Increase in MEPS:</a:t>
            </a:r>
          </a:p>
          <a:p>
            <a:r>
              <a:rPr lang="en-US" dirty="0" smtClean="0"/>
              <a:t>LBNL’s quantitative analysis shows that the cost-effective potential for distribution transformers in the APEC economies represents:</a:t>
            </a:r>
          </a:p>
          <a:p>
            <a:pPr marL="690563" indent="-396875" defTabSz="346075"/>
            <a:r>
              <a:rPr lang="en-US" dirty="0" smtClean="0"/>
              <a:t>	</a:t>
            </a:r>
            <a:r>
              <a:rPr lang="en-US" dirty="0" smtClean="0">
                <a:solidFill>
                  <a:schemeClr val="bg1"/>
                </a:solidFill>
              </a:rPr>
              <a:t>• 32 terawatt hours (TWh) of electricity savings in 2030, roughly equivalent to the output of eleven 500-MW power plants.</a:t>
            </a:r>
          </a:p>
          <a:p>
            <a:pPr marL="690563" indent="-396875" defTabSz="346075"/>
            <a:r>
              <a:rPr lang="en-US" dirty="0" smtClean="0">
                <a:solidFill>
                  <a:schemeClr val="bg1"/>
                </a:solidFill>
              </a:rPr>
              <a:t>	• 20 percent reduction over the 157 TWh electricity distribution   losses projected in 2030</a:t>
            </a:r>
          </a:p>
          <a:p>
            <a:pPr marL="690563" indent="-396875" defTabSz="346075"/>
            <a:r>
              <a:rPr lang="en-US" dirty="0" smtClean="0">
                <a:solidFill>
                  <a:schemeClr val="bg1"/>
                </a:solidFill>
              </a:rPr>
              <a:t>	• 18 million tons (Mt) of annual carbon dioxide (CO2) emissions reductions by 2030, equivalent to 450,000 cars taken off the road.</a:t>
            </a:r>
          </a:p>
          <a:p>
            <a:pPr marL="690563" indent="-396875" defTabSz="346075"/>
            <a:r>
              <a:rPr lang="en-US" dirty="0" smtClean="0">
                <a:solidFill>
                  <a:schemeClr val="bg1"/>
                </a:solidFill>
              </a:rPr>
              <a:t>	• 135 Mt of cumulative emissions savings between 2016 and 2030</a:t>
            </a:r>
          </a:p>
          <a:p>
            <a:pPr marL="690563" indent="-396875" defTabSz="346075"/>
            <a:r>
              <a:rPr lang="en-US" dirty="0" smtClean="0">
                <a:solidFill>
                  <a:schemeClr val="bg1"/>
                </a:solidFill>
              </a:rPr>
              <a:t>	• 19 billion USD in cumulative consumer financial benefits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MEPS and EESL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potential energy savings estimated by LBNL could be achieved through pro-active MEPS and EESL programs.</a:t>
            </a:r>
          </a:p>
          <a:p>
            <a:r>
              <a:rPr lang="en-US" dirty="0" smtClean="0"/>
              <a:t>The EE standards used have a determining impact on the energy saving potential of such programs</a:t>
            </a:r>
          </a:p>
          <a:p>
            <a:r>
              <a:rPr lang="en-US" dirty="0" smtClean="0"/>
              <a:t>IEC upcoming standard on EE for DTs describes 3 scenarios:</a:t>
            </a:r>
          </a:p>
          <a:p>
            <a:pPr marL="627063" lvl="1" indent="-187325"/>
            <a:r>
              <a:rPr lang="en-US" dirty="0" smtClean="0"/>
              <a:t>Load losses / no load losses</a:t>
            </a:r>
          </a:p>
          <a:p>
            <a:pPr marL="627063" lvl="1" indent="-187325"/>
            <a:r>
              <a:rPr lang="en-US" dirty="0" smtClean="0"/>
              <a:t>Efficiency at 50% load</a:t>
            </a:r>
          </a:p>
          <a:p>
            <a:pPr marL="627063" lvl="1" indent="-187325"/>
            <a:r>
              <a:rPr lang="en-US" dirty="0" smtClean="0"/>
              <a:t>Peak efficiency index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of EE in DT</a:t>
            </a:r>
            <a:endParaRPr lang="en-US" dirty="0"/>
          </a:p>
        </p:txBody>
      </p:sp>
      <p:graphicFrame>
        <p:nvGraphicFramePr>
          <p:cNvPr id="7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95120342"/>
              </p:ext>
            </p:extLst>
          </p:nvPr>
        </p:nvGraphicFramePr>
        <p:xfrm>
          <a:off x="431800" y="1447800"/>
          <a:ext cx="8280400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48000" y="5867400"/>
            <a:ext cx="15240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 smtClean="0"/>
              <a:t>Time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-410289" y="3581400"/>
            <a:ext cx="15240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 smtClean="0"/>
              <a:t>Load factor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Distribution </a:t>
            </a:r>
            <a:r>
              <a:rPr lang="en-IN" dirty="0" smtClean="0"/>
              <a:t>Transformers EE Regulations</a:t>
            </a:r>
            <a:endParaRPr lang="en-IN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41772306"/>
              </p:ext>
            </p:extLst>
          </p:nvPr>
        </p:nvGraphicFramePr>
        <p:xfrm>
          <a:off x="431800" y="1219200"/>
          <a:ext cx="8280400" cy="474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800"/>
                <a:gridCol w="2438400"/>
                <a:gridCol w="2070100"/>
                <a:gridCol w="20701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Economy</a:t>
                      </a:r>
                      <a:endParaRPr lang="en-IN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Regulation Type</a:t>
                      </a:r>
                      <a:endParaRPr lang="en-IN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Mandatory / Voluntary</a:t>
                      </a:r>
                      <a:endParaRPr lang="en-IN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Definition of performance</a:t>
                      </a:r>
                      <a:endParaRPr lang="en-IN" sz="1400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Australia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MEPS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Mandatory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Efficiency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 @ 50% Load</a:t>
                      </a:r>
                      <a:endParaRPr lang="en-IN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Canada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MEPS / Endorsement Label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Mandatory / Voluntary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Efficiency @ 50% Load</a:t>
                      </a:r>
                      <a:endParaRPr lang="en-IN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China</a:t>
                      </a:r>
                      <a:endParaRPr lang="en-IN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MEPS / Comparative label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Mandatory / Mandatory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Load &amp; No Load Loss</a:t>
                      </a:r>
                      <a:endParaRPr lang="en-IN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EU</a:t>
                      </a:r>
                      <a:endParaRPr lang="en-IN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MEPS (</a:t>
                      </a:r>
                      <a:r>
                        <a:rPr lang="en-US" sz="1400" dirty="0" err="1" smtClean="0"/>
                        <a:t>Ecodesign</a:t>
                      </a:r>
                      <a:r>
                        <a:rPr lang="en-US" sz="1400" dirty="0" smtClean="0"/>
                        <a:t>)*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Mandatory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Load &amp; No Load Loss</a:t>
                      </a:r>
                      <a:endParaRPr lang="en-IN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Japan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MEPS (Top Runner Program)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Mandatory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Efficiency @ 40% OR 50% Load</a:t>
                      </a:r>
                      <a:endParaRPr lang="en-IN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Korea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MEPS / Endorsement Label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Mandatory / Voluntary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Efficiency @ 50% Load</a:t>
                      </a:r>
                      <a:endParaRPr lang="en-IN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Mexico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MEPS / Endorsement</a:t>
                      </a:r>
                      <a:r>
                        <a:rPr lang="en-US" sz="1400" baseline="0" dirty="0" smtClean="0"/>
                        <a:t> Label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Mandatory/ Voluntary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Efficiency @ 80% Load</a:t>
                      </a:r>
                      <a:endParaRPr lang="en-IN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New Zealand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MEPS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Mandatory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Efficiency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 @ 50% Load</a:t>
                      </a:r>
                      <a:endParaRPr lang="en-IN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Peru</a:t>
                      </a:r>
                      <a:endParaRPr lang="en-IN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MEPS*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Mandatory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Load &amp; No Load Loss</a:t>
                      </a:r>
                      <a:endParaRPr lang="en-IN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USA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MEPS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Mandatory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Efficiency @ 50% Load</a:t>
                      </a:r>
                      <a:endParaRPr lang="en-IN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Vietnam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MEPS 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Mandatory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Efficiency @ 50% Load</a:t>
                      </a:r>
                      <a:endParaRPr lang="en-IN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3050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of EE in DT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practical reasons, many standards measure the energy efficiency of DT at 50% load (Ideal case), whereas actual losses in a DT are determined by:</a:t>
            </a:r>
          </a:p>
          <a:p>
            <a:pPr algn="ctr"/>
            <a:r>
              <a:rPr lang="it-IT" dirty="0" smtClean="0"/>
              <a:t>No Load Loss + (Load Loss X Load Factor</a:t>
            </a:r>
            <a:r>
              <a:rPr lang="it-IT" baseline="50000" dirty="0" smtClean="0"/>
              <a:t>2</a:t>
            </a:r>
            <a:r>
              <a:rPr lang="it-IT" dirty="0" smtClean="0"/>
              <a:t>)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6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48324623"/>
              </p:ext>
            </p:extLst>
          </p:nvPr>
        </p:nvGraphicFramePr>
        <p:xfrm>
          <a:off x="431799" y="2590800"/>
          <a:ext cx="8280401" cy="3962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2" name="Shape 21"/>
          <p:cNvCxnSpPr>
            <a:stCxn id="8" idx="2"/>
          </p:cNvCxnSpPr>
          <p:nvPr/>
        </p:nvCxnSpPr>
        <p:spPr>
          <a:xfrm rot="16200000" flipH="1">
            <a:off x="1831975" y="2898775"/>
            <a:ext cx="1066802" cy="2279651"/>
          </a:xfrm>
          <a:prstGeom prst="bentConnector2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152401" y="2951202"/>
            <a:ext cx="8229599" cy="1392198"/>
            <a:chOff x="152401" y="2951202"/>
            <a:chExt cx="8229599" cy="1392198"/>
          </a:xfrm>
        </p:grpSpPr>
        <p:sp>
          <p:nvSpPr>
            <p:cNvPr id="7" name="Rectangle 6"/>
            <p:cNvSpPr/>
            <p:nvPr/>
          </p:nvSpPr>
          <p:spPr>
            <a:xfrm>
              <a:off x="7010400" y="3962400"/>
              <a:ext cx="1371600" cy="381000"/>
            </a:xfrm>
            <a:prstGeom prst="rect">
              <a:avLst/>
            </a:prstGeom>
            <a:solidFill>
              <a:srgbClr val="FFF5CC">
                <a:alpha val="38824"/>
              </a:srgbClr>
            </a:solidFill>
            <a:ln>
              <a:solidFill>
                <a:schemeClr val="accent6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600" dirty="0" err="1" smtClean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2401" y="2951202"/>
              <a:ext cx="2146300" cy="55399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b="1" dirty="0" smtClean="0"/>
                <a:t>These losses are not measured with standards using 50% load method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257800" y="3505200"/>
              <a:ext cx="1371600" cy="838200"/>
            </a:xfrm>
            <a:prstGeom prst="rect">
              <a:avLst/>
            </a:prstGeom>
            <a:solidFill>
              <a:srgbClr val="FFF5CC">
                <a:alpha val="38824"/>
              </a:srgbClr>
            </a:solidFill>
            <a:ln>
              <a:solidFill>
                <a:schemeClr val="accent6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600" dirty="0" err="1" smtClean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301240" y="3276600"/>
              <a:ext cx="5444490" cy="681990"/>
            </a:xfrm>
            <a:custGeom>
              <a:avLst/>
              <a:gdLst>
                <a:gd name="connsiteX0" fmla="*/ 5444490 w 5444490"/>
                <a:gd name="connsiteY0" fmla="*/ 579120 h 579120"/>
                <a:gd name="connsiteX1" fmla="*/ 5444490 w 5444490"/>
                <a:gd name="connsiteY1" fmla="*/ 0 h 579120"/>
                <a:gd name="connsiteX2" fmla="*/ 0 w 5444490"/>
                <a:gd name="connsiteY2" fmla="*/ 0 h 579120"/>
                <a:gd name="connsiteX3" fmla="*/ 3810 w 5444490"/>
                <a:gd name="connsiteY3" fmla="*/ 0 h 579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44490" h="579120">
                  <a:moveTo>
                    <a:pt x="5444490" y="579120"/>
                  </a:moveTo>
                  <a:lnTo>
                    <a:pt x="5444490" y="0"/>
                  </a:lnTo>
                  <a:lnTo>
                    <a:pt x="0" y="0"/>
                  </a:lnTo>
                  <a:lnTo>
                    <a:pt x="3810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6096000" y="3276600"/>
              <a:ext cx="0" cy="228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using 50% load to measure 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1" dirty="0" smtClean="0"/>
              <a:t>(With reference to previous slide)</a:t>
            </a:r>
            <a:r>
              <a:rPr lang="en-US" dirty="0" smtClean="0"/>
              <a:t> Due to change in load curve shape &amp; design options in DT losses:</a:t>
            </a:r>
          </a:p>
          <a:p>
            <a:pPr marL="645750" lvl="1" indent="-285750">
              <a:buFont typeface="Wingdings" pitchFamily="2" charset="2"/>
              <a:buChar char="q"/>
            </a:pPr>
            <a:r>
              <a:rPr lang="en-US" dirty="0" smtClean="0"/>
              <a:t>ACTUAL energy consumption of DTs (and therefore losses) is HIGHER than the “best case” scenario (using the 50% load standard) by 24% (realistic case) to 73% (worst case)</a:t>
            </a:r>
          </a:p>
          <a:p>
            <a:pPr marL="645750" lvl="1" indent="-285750">
              <a:buFont typeface="Wingdings" pitchFamily="2" charset="2"/>
              <a:buChar char="q"/>
            </a:pPr>
            <a:r>
              <a:rPr lang="en-US" dirty="0" smtClean="0"/>
              <a:t>The energy savings estimates of LBNL of 32 TWh (by 2030) in APEC economies should therefore be much higher by up to 23 TWh</a:t>
            </a:r>
          </a:p>
          <a:p>
            <a:pPr marL="645750" lvl="1" indent="-285750">
              <a:buFont typeface="Wingdings" pitchFamily="2" charset="2"/>
              <a:buChar char="q"/>
            </a:pPr>
            <a:r>
              <a:rPr lang="en-US" dirty="0" smtClean="0"/>
              <a:t>This corresponds to an uncertainty about energy savings and actual energy consumption by 73%</a:t>
            </a:r>
          </a:p>
          <a:p>
            <a:pPr marL="645750" lvl="1" indent="-285750">
              <a:buFont typeface="Wingdings" pitchFamily="2" charset="2"/>
              <a:buChar char="q"/>
            </a:pPr>
            <a:r>
              <a:rPr lang="en-US" dirty="0" smtClean="0"/>
              <a:t>In other words, using 50% load to test the EE of DTs:</a:t>
            </a:r>
          </a:p>
          <a:p>
            <a:pPr marL="1005750" lvl="2" indent="-285750">
              <a:buFont typeface="Courier New" pitchFamily="49" charset="0"/>
              <a:buChar char="o"/>
            </a:pPr>
            <a:r>
              <a:rPr lang="en-US" dirty="0" smtClean="0"/>
              <a:t>does not allow to capture the actual losses of DTs</a:t>
            </a:r>
          </a:p>
          <a:p>
            <a:pPr marL="1005750" lvl="2" indent="-285750">
              <a:buFont typeface="Courier New" pitchFamily="49" charset="0"/>
              <a:buChar char="o"/>
            </a:pPr>
            <a:r>
              <a:rPr lang="en-US" dirty="0" smtClean="0"/>
              <a:t>does not allow to correctly estimate energy savings potential</a:t>
            </a:r>
          </a:p>
          <a:p>
            <a:pPr marL="1005750" lvl="2" indent="-285750">
              <a:buFont typeface="Courier New" pitchFamily="49" charset="0"/>
              <a:buChar char="o"/>
            </a:pPr>
            <a:r>
              <a:rPr lang="en-US" dirty="0" smtClean="0"/>
              <a:t>does not create avenues for appropriately and efficiently improve efficiency in DTs through technology drive</a:t>
            </a:r>
          </a:p>
        </p:txBody>
      </p:sp>
    </p:spTree>
    <p:extLst>
      <p:ext uri="{BB962C8B-B14F-4D97-AF65-F5344CB8AC3E}">
        <p14:creationId xmlns:p14="http://schemas.microsoft.com/office/powerpoint/2010/main" xmlns="" val="152415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best way to estimate the ACTUAL energy consumption and energy efficiency of DTs is the load/no-load losses approach, as it best reflects the actual situation</a:t>
            </a:r>
          </a:p>
          <a:p>
            <a:pPr marL="573088" lvl="1" indent="-187325"/>
            <a:r>
              <a:rPr lang="en-US" dirty="0" smtClean="0"/>
              <a:t>EU and China have already adopted this method</a:t>
            </a:r>
          </a:p>
          <a:p>
            <a:pPr marL="573088" lvl="1" indent="-187325"/>
            <a:r>
              <a:rPr lang="en-US" dirty="0" smtClean="0"/>
              <a:t>Consultation with utilities:</a:t>
            </a:r>
          </a:p>
          <a:p>
            <a:pPr marL="933088" lvl="2" indent="-187325"/>
            <a:r>
              <a:rPr lang="en-US" dirty="0" smtClean="0"/>
              <a:t>Matches with existing procurement practices (procurement notices specify requirements in terms of load/no-load losses)</a:t>
            </a:r>
          </a:p>
          <a:p>
            <a:pPr marL="933088" lvl="2" indent="-187325"/>
            <a:r>
              <a:rPr lang="en-US" dirty="0" smtClean="0"/>
              <a:t>Higher flexibility of usage (irrespective of load curve)</a:t>
            </a:r>
          </a:p>
          <a:p>
            <a:pPr marL="573088" lvl="1" indent="-187325"/>
            <a:r>
              <a:rPr lang="en-US" dirty="0" smtClean="0"/>
              <a:t>Transformers are designed based on load/no-load losses (no impact on industry with adoption of load/no-load losses method, no impact on test protocol)</a:t>
            </a:r>
          </a:p>
          <a:p>
            <a:pPr marL="573088" lvl="1" indent="-187325"/>
            <a:r>
              <a:rPr lang="en-US" dirty="0" smtClean="0"/>
              <a:t>Advantage:</a:t>
            </a:r>
          </a:p>
          <a:p>
            <a:pPr marL="933088" lvl="2" indent="-187325"/>
            <a:r>
              <a:rPr lang="en-US" dirty="0" smtClean="0"/>
              <a:t>(much) better estimate of actual energy consumption of DTs and distribution losses</a:t>
            </a:r>
          </a:p>
          <a:p>
            <a:pPr marL="933088" lvl="2" indent="-187325"/>
            <a:r>
              <a:rPr lang="en-US" dirty="0" smtClean="0"/>
              <a:t>Push manufacturers to enhance design of DTs to increase EE at peak load conditions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Copper Alliance">
      <a:dk1>
        <a:sysClr val="windowText" lastClr="000000"/>
      </a:dk1>
      <a:lt1>
        <a:sysClr val="window" lastClr="FFFFFF"/>
      </a:lt1>
      <a:dk2>
        <a:srgbClr val="91785B"/>
      </a:dk2>
      <a:lt2>
        <a:srgbClr val="626971"/>
      </a:lt2>
      <a:accent1>
        <a:srgbClr val="91785B"/>
      </a:accent1>
      <a:accent2>
        <a:srgbClr val="FB4F14"/>
      </a:accent2>
      <a:accent3>
        <a:srgbClr val="FECB00"/>
      </a:accent3>
      <a:accent4>
        <a:srgbClr val="635245"/>
      </a:accent4>
      <a:accent5>
        <a:srgbClr val="B9CCC3"/>
      </a:accent5>
      <a:accent6>
        <a:srgbClr val="626971"/>
      </a:accent6>
      <a:hlink>
        <a:srgbClr val="0000FF"/>
      </a:hlink>
      <a:folHlink>
        <a:srgbClr val="800080"/>
      </a:folHlink>
    </a:clrScheme>
    <a:fontScheme name="Copper Allian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0" tIns="0" rIns="0" bIns="0"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8026</TotalTime>
  <Words>1045</Words>
  <Application>Microsoft Office PowerPoint</Application>
  <PresentationFormat>On-screen Show (4:3)</PresentationFormat>
  <Paragraphs>167</Paragraphs>
  <Slides>14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Blank</vt:lpstr>
      <vt:lpstr>Reducing losses in power distribution through improved efficiency of distribution transformers Proposal to APEC EGEEC – March 2015</vt:lpstr>
      <vt:lpstr>Distribution losses</vt:lpstr>
      <vt:lpstr>DT losses in APEC economies</vt:lpstr>
      <vt:lpstr>MEPS and EESL</vt:lpstr>
      <vt:lpstr>Measurement of EE in DT</vt:lpstr>
      <vt:lpstr>Distribution Transformers EE Regulations</vt:lpstr>
      <vt:lpstr>Measurement of EE in DT</vt:lpstr>
      <vt:lpstr>Impact of using 50% load to measure EE</vt:lpstr>
      <vt:lpstr>Rationale</vt:lpstr>
      <vt:lpstr>Proposal objective</vt:lpstr>
      <vt:lpstr>Proposed approach</vt:lpstr>
      <vt:lpstr>Methodology</vt:lpstr>
      <vt:lpstr>Budget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Asia Regional Council Y2013 Budget Review Meeting Global MIDM Program Assessment Report MDP – 0648 Power Distribution Systems</dc:title>
  <dc:creator>mayur</dc:creator>
  <cp:lastModifiedBy>Pierre</cp:lastModifiedBy>
  <cp:revision>190</cp:revision>
  <cp:lastPrinted>2012-08-24T05:32:46Z</cp:lastPrinted>
  <dcterms:created xsi:type="dcterms:W3CDTF">2012-07-30T05:06:49Z</dcterms:created>
  <dcterms:modified xsi:type="dcterms:W3CDTF">2015-03-25T05:15:59Z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</Properties>
</file>