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0" r:id="rId2"/>
    <p:sldId id="292" r:id="rId3"/>
    <p:sldId id="521" r:id="rId4"/>
    <p:sldId id="793" r:id="rId5"/>
    <p:sldId id="794" r:id="rId6"/>
    <p:sldId id="795" r:id="rId7"/>
    <p:sldId id="796" r:id="rId8"/>
    <p:sldId id="797" r:id="rId9"/>
    <p:sldId id="803" r:id="rId10"/>
    <p:sldId id="798" r:id="rId11"/>
    <p:sldId id="800" r:id="rId12"/>
    <p:sldId id="801" r:id="rId13"/>
    <p:sldId id="767" r:id="rId14"/>
    <p:sldId id="799" r:id="rId15"/>
    <p:sldId id="802" r:id="rId16"/>
    <p:sldId id="804" r:id="rId17"/>
    <p:sldId id="807" r:id="rId18"/>
    <p:sldId id="805" r:id="rId19"/>
    <p:sldId id="808" r:id="rId20"/>
    <p:sldId id="810" r:id="rId21"/>
    <p:sldId id="806" r:id="rId22"/>
  </p:sldIdLst>
  <p:sldSz cx="9144000" cy="6858000" type="screen4x3"/>
  <p:notesSz cx="6858000" cy="97345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FF0000"/>
    <a:srgbClr val="FF3300"/>
    <a:srgbClr val="990000"/>
    <a:srgbClr val="FF6600"/>
    <a:srgbClr val="FFCC99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1" autoAdjust="0"/>
    <p:restoredTop sz="95341" autoAdjust="0"/>
  </p:normalViewPr>
  <p:slideViewPr>
    <p:cSldViewPr>
      <p:cViewPr>
        <p:scale>
          <a:sx n="71" d="100"/>
          <a:sy n="71" d="100"/>
        </p:scale>
        <p:origin x="-112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8B4D68-C795-465A-B293-720A0DEEB567}" type="datetimeFigureOut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712004-86F8-485F-97D8-E0A194B12B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4" tIns="45803" rIns="91604" bIns="45803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4" tIns="45803" rIns="91604" bIns="4580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DC28BB-4871-49A4-BD21-04A5877F42F7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8862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4" tIns="45803" rIns="91604" bIns="45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4" tIns="45803" rIns="91604" bIns="45803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4" tIns="45803" rIns="91604" bIns="45803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25998-030F-402E-9E06-728560BB3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28663"/>
            <a:ext cx="4870450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684214" y="4624576"/>
            <a:ext cx="5489575" cy="4381877"/>
          </a:xfrm>
          <a:noFill/>
          <a:ln/>
        </p:spPr>
        <p:txBody>
          <a:bodyPr/>
          <a:lstStyle/>
          <a:p>
            <a:endParaRPr 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28663"/>
            <a:ext cx="4870450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684214" y="4624576"/>
            <a:ext cx="5489575" cy="4381877"/>
          </a:xfrm>
          <a:noFill/>
          <a:ln/>
        </p:spPr>
        <p:txBody>
          <a:bodyPr/>
          <a:lstStyle/>
          <a:p>
            <a:endParaRPr 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6950" y="730250"/>
            <a:ext cx="4864100" cy="3649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687388" y="4624388"/>
            <a:ext cx="5483225" cy="4379912"/>
          </a:xfrm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A93F1-13FC-4CFF-A6D9-E58ACDCAB1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28663"/>
            <a:ext cx="4870450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685800" y="4624388"/>
            <a:ext cx="5486400" cy="4381500"/>
          </a:xfrm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28663"/>
            <a:ext cx="4870450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685800" y="4624388"/>
            <a:ext cx="5486400" cy="4381500"/>
          </a:xfrm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4E00A-3517-4F7C-AC6D-3E4CF8E74282}" type="slidenum">
              <a:rPr lang="en-US"/>
              <a:pPr>
                <a:defRPr/>
              </a:pPr>
              <a:t>9</a:t>
            </a:fld>
            <a:endParaRPr lang="th-TH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28663"/>
            <a:ext cx="4870450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6950" y="730250"/>
            <a:ext cx="4864100" cy="3648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684213" y="4624388"/>
            <a:ext cx="5489575" cy="4379912"/>
          </a:xfrm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 smtClean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1299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AF71-87D4-4FCC-990E-3F0D1775CE86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B81912-92B1-492A-AB0D-7B837EF4F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4407-9A1F-4297-9C0E-B88BD42E30F3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CC17-048B-44D1-9517-C20598B76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3EB1-37D8-4128-904D-2097DDC01A20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2CCF-E875-484F-B054-6287807AC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50C9-8398-4870-A16C-996952274B50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8FDC-3B61-4EBA-84CF-17DF52AB8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DE61-9A44-4EF2-A5DA-C62E1A824E46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4696-C7DC-4E7A-9D28-BEA654FC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E475-CF13-4E2F-9932-FF32183C68D7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70FF-DECD-4FE9-913F-DB1045CA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0AE1-5873-4FB5-AE1E-3C93210DC9A1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A10E-179D-4733-80A7-97F6F2B7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6AC6-4F91-4D06-BD3B-F8DE47B6F6CF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8B-E6E4-4478-9E48-F8CB8BB36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DCD1-7D32-447A-8451-D532FC7E0AC5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C98F-D711-4BB2-9169-ECB9D96AA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7060-2DE4-4768-99A8-DC8B7B00DA08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2304-BAD5-4CF5-998B-A419570BA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0A18-208E-4AE3-BBEB-745771CA063C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77A1-5A7B-44B7-B9B8-91861BD6A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B253-C73F-4E22-8C73-5422DA83FADE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29C3-028B-4A9B-977F-91C01E32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5FBF-CA16-4671-9B83-7ACA65109929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A11F-4E6C-49DC-B181-A8B6F898E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3C46-182E-4392-8906-84781F3D4A7C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F54D-C6EA-4DE1-9900-EEDA918B7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53E5-9AF8-4DDB-AA14-8482BDBA0F20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93BA-4130-4127-83A5-07DC254D7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6B9688-94C4-41B6-921C-CEDF3C2377C1}" type="datetime1">
              <a:rPr lang="th-TH"/>
              <a:pPr>
                <a:defRPr/>
              </a:pPr>
              <a:t>28/02/55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2175" y="649922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CF575F52-7654-47F0-B9B4-88B13AF80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3" descr="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10200" y="519113"/>
            <a:ext cx="357346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MOEN_C_LOGO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14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0"/>
            <a:ext cx="65532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6DE210-8A29-46C0-8ECA-ECC78049C3A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4099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57346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0" y="5916204"/>
            <a:ext cx="91440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14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                                                                        </a:t>
            </a:r>
            <a:r>
              <a:rPr lang="en-US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Feb 27-28, 2012</a:t>
            </a:r>
            <a:endParaRPr lang="en-US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115000"/>
              </a:lnSpc>
            </a:pPr>
            <a:r>
              <a:rPr lang="en-US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39</a:t>
            </a:r>
            <a:r>
              <a:rPr lang="en-US" sz="1600" b="1" baseline="300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Meeting of the APEC Expert Group on Energy Efficiency &amp; Conservation</a:t>
            </a:r>
          </a:p>
          <a:p>
            <a:pPr algn="r">
              <a:lnSpc>
                <a:spcPct val="115000"/>
              </a:lnSpc>
            </a:pPr>
            <a:r>
              <a:rPr lang="en-US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Sydney, Australia</a:t>
            </a:r>
            <a:endParaRPr lang="th-TH" sz="1600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186512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en-US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Testing and Compliance </a:t>
            </a:r>
            <a:endParaRPr lang="en-US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for Standards and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Labelling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in Thailand</a:t>
            </a:r>
            <a:endParaRPr lang="th-TH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0" y="3429000"/>
            <a:ext cx="8915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Mr.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Asawin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Asawutmangkul</a:t>
            </a:r>
            <a:endParaRPr lang="en-US" sz="2800" b="1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Senior Engineer</a:t>
            </a:r>
          </a:p>
          <a:p>
            <a:pPr algn="r"/>
            <a:endParaRPr lang="en-US" sz="2400" b="1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2400" dirty="0" smtClean="0">
                <a:latin typeface="Tahoma" pitchFamily="34" charset="0"/>
                <a:cs typeface="Tahoma" pitchFamily="34" charset="0"/>
              </a:rPr>
              <a:t>Bureau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of Energy Efficiency Promotion</a:t>
            </a:r>
          </a:p>
          <a:p>
            <a:pPr algn="r"/>
            <a:r>
              <a:rPr lang="en-US" sz="2400" dirty="0">
                <a:latin typeface="Tahoma" pitchFamily="34" charset="0"/>
                <a:cs typeface="Tahoma" pitchFamily="34" charset="0"/>
              </a:rPr>
              <a:t>Department of Alternative Energy Development and Efficiency</a:t>
            </a:r>
          </a:p>
          <a:p>
            <a:pPr algn="r"/>
            <a:r>
              <a:rPr lang="en-US" sz="2400" dirty="0">
                <a:latin typeface="Tahoma" pitchFamily="34" charset="0"/>
                <a:cs typeface="Tahoma" pitchFamily="34" charset="0"/>
              </a:rPr>
              <a:t>Ministry of Energy, Thailand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3" name="Picture 10" descr="DEDE-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30175"/>
            <a:ext cx="350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pPr algn="ctr">
              <a:buFont typeface="Arial" pitchFamily="34" charset="0"/>
              <a:buNone/>
            </a:pPr>
            <a:r>
              <a:rPr lang="en-US" dirty="0" smtClean="0"/>
              <a:t>The product certification schemes of TISI consist of     2 types with different certification marks. </a:t>
            </a:r>
          </a:p>
        </p:txBody>
      </p:sp>
      <p:sp>
        <p:nvSpPr>
          <p:cNvPr id="24579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33600"/>
            <a:ext cx="864393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Footer Placeholder 4"/>
          <p:cNvSpPr txBox="1">
            <a:spLocks noGrp="1"/>
          </p:cNvSpPr>
          <p:nvPr/>
        </p:nvSpPr>
        <p:spPr bwMode="auto">
          <a:xfrm>
            <a:off x="1908175" y="5949950"/>
            <a:ext cx="5184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Thai Industrial Standards Institute (TISI)</a:t>
            </a:r>
            <a:r>
              <a:rPr lang="th-TH" sz="2400" b="1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www.tisi.go.th</a:t>
            </a:r>
            <a:endParaRPr lang="th-TH" sz="2400" b="1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2FC82-1856-4671-AF98-44C30D06395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19" name="Oval 6"/>
          <p:cNvSpPr>
            <a:spLocks noChangeArrowheads="1"/>
          </p:cNvSpPr>
          <p:nvPr/>
        </p:nvSpPr>
        <p:spPr bwMode="auto">
          <a:xfrm>
            <a:off x="3886200" y="1371600"/>
            <a:ext cx="1447800" cy="12192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9221" name="Title 1"/>
          <p:cNvSpPr>
            <a:spLocks/>
          </p:cNvSpPr>
          <p:nvPr/>
        </p:nvSpPr>
        <p:spPr bwMode="auto">
          <a:xfrm>
            <a:off x="139700" y="3009900"/>
            <a:ext cx="8839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</a:rPr>
              <a:t>What are the major compliance issues faced by Thailand? </a:t>
            </a:r>
          </a:p>
        </p:txBody>
      </p:sp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>
            <a:off x="4343400" y="16764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</a:rPr>
              <a:t>2</a:t>
            </a:r>
            <a:endParaRPr lang="th-TH" sz="40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Arial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-76200"/>
            <a:ext cx="2667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none" anchor="ctr"/>
          <a:lstStyle/>
          <a:p>
            <a:endParaRPr lang="th-TH"/>
          </a:p>
        </p:txBody>
      </p:sp>
      <p:pic>
        <p:nvPicPr>
          <p:cNvPr id="9224" name="Picture 9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 smtClean="0">
                <a:solidFill>
                  <a:srgbClr val="0033CC"/>
                </a:solidFill>
              </a:rPr>
              <a:t>What are the major compliance issues faced by Thailand? 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MEPS cannot be mandated in the early stage.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Labelling</a:t>
            </a:r>
            <a:r>
              <a:rPr lang="en-US" dirty="0" smtClean="0"/>
              <a:t> for HEPS is a voluntary program, so only highest efficiency number is requested from manufacturers.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DEDE has the Energy Conservation Promotion Act, but mandatory program for EE label is not identified in the Act.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8C98F-D711-4BB2-9169-ECB9D96AA2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2FC82-1856-4671-AF98-44C30D06395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19" name="Oval 6"/>
          <p:cNvSpPr>
            <a:spLocks noChangeArrowheads="1"/>
          </p:cNvSpPr>
          <p:nvPr/>
        </p:nvSpPr>
        <p:spPr bwMode="auto">
          <a:xfrm>
            <a:off x="3886200" y="1371600"/>
            <a:ext cx="1447800" cy="12192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9221" name="Title 1"/>
          <p:cNvSpPr>
            <a:spLocks/>
          </p:cNvSpPr>
          <p:nvPr/>
        </p:nvSpPr>
        <p:spPr bwMode="auto">
          <a:xfrm>
            <a:off x="139700" y="3009900"/>
            <a:ext cx="8839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</a:rPr>
              <a:t>What would help Thailand to improve compliance rates?</a:t>
            </a:r>
          </a:p>
        </p:txBody>
      </p:sp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>
            <a:off x="4343400" y="16764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</a:rPr>
              <a:t>3</a:t>
            </a:r>
            <a:endParaRPr lang="th-TH" sz="40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Arial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-76200"/>
            <a:ext cx="2667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none" anchor="ctr"/>
          <a:lstStyle/>
          <a:p>
            <a:endParaRPr lang="th-TH"/>
          </a:p>
        </p:txBody>
      </p:sp>
      <p:pic>
        <p:nvPicPr>
          <p:cNvPr id="9224" name="Picture 9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400" dirty="0" smtClean="0">
                <a:solidFill>
                  <a:srgbClr val="0033CC"/>
                </a:solidFill>
              </a:rPr>
              <a:t>What would help Thailand to improve compliance rates?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Ministry of Energy has set “20 Years Energy Conservation Plan between 2011 and 2030”. S&amp;L is one of the master keys. Government has targeted to mandate EE label. It means that every energy efficient rate must be shown in the future.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mandate EE label, Ministry of Energy needs to collaborate with another </a:t>
            </a:r>
            <a:r>
              <a:rPr lang="en-US" dirty="0" err="1" smtClean="0"/>
              <a:t>organisation</a:t>
            </a:r>
            <a:r>
              <a:rPr lang="en-US" dirty="0" smtClean="0"/>
              <a:t> i.e. Office of The Consumer Protection Board.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8C98F-D711-4BB2-9169-ECB9D96AA2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2FC82-1856-4671-AF98-44C30D06395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219" name="Oval 6"/>
          <p:cNvSpPr>
            <a:spLocks noChangeArrowheads="1"/>
          </p:cNvSpPr>
          <p:nvPr/>
        </p:nvSpPr>
        <p:spPr bwMode="auto">
          <a:xfrm>
            <a:off x="3886200" y="1371600"/>
            <a:ext cx="1447800" cy="12192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9221" name="Title 1"/>
          <p:cNvSpPr>
            <a:spLocks/>
          </p:cNvSpPr>
          <p:nvPr/>
        </p:nvSpPr>
        <p:spPr bwMode="auto">
          <a:xfrm>
            <a:off x="139700" y="3009900"/>
            <a:ext cx="8839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</a:rPr>
              <a:t>What testing capacities exist within Thailand?</a:t>
            </a:r>
          </a:p>
        </p:txBody>
      </p:sp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>
            <a:off x="4343400" y="16764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</a:rPr>
              <a:t>4</a:t>
            </a:r>
            <a:endParaRPr lang="th-TH" sz="40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Arial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-76200"/>
            <a:ext cx="2667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none" anchor="ctr"/>
          <a:lstStyle/>
          <a:p>
            <a:endParaRPr lang="th-TH"/>
          </a:p>
        </p:txBody>
      </p:sp>
      <p:pic>
        <p:nvPicPr>
          <p:cNvPr id="9224" name="Picture 9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200" dirty="0" smtClean="0">
                <a:solidFill>
                  <a:srgbClr val="0033CC"/>
                </a:solidFill>
              </a:rPr>
              <a:t>What testing capacities exist within Thailand?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Energy Laboratory Network Project has been operating by DEDE since 2007.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28 EE laboratories are members of DEDE cover the testing of air conditioning, lighting, vehicles and etc.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8C98F-D711-4BB2-9169-ECB9D96AA2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Rot="1"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th-TH" sz="3600" b="1" dirty="0">
              <a:solidFill>
                <a:srgbClr val="0066FF"/>
              </a:solidFill>
              <a:latin typeface="Arial" charset="0"/>
              <a:ea typeface="+mn-ea"/>
              <a:cs typeface="Angsana New" pitchFamily="18" charset="-34"/>
            </a:endParaRPr>
          </a:p>
          <a:p>
            <a:pPr>
              <a:defRPr/>
            </a:pPr>
            <a:r>
              <a:rPr lang="en-US" sz="3600" b="1" dirty="0">
                <a:solidFill>
                  <a:srgbClr val="0033CC"/>
                </a:solidFill>
                <a:latin typeface="Arial" charset="0"/>
                <a:ea typeface="+mn-ea"/>
                <a:cs typeface="Angsana New" pitchFamily="18" charset="-34"/>
              </a:rPr>
              <a:t>Accreditation requirement according to laboratory type</a:t>
            </a:r>
            <a:r>
              <a:rPr lang="th-TH" sz="3600" b="1" dirty="0">
                <a:solidFill>
                  <a:srgbClr val="0033CC"/>
                </a:solidFill>
                <a:latin typeface="Arial" charset="0"/>
                <a:ea typeface="+mn-ea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FF9900"/>
                </a:solidFill>
                <a:latin typeface="Arial" charset="0"/>
                <a:ea typeface="+mn-ea"/>
                <a:cs typeface="Angsana New" pitchFamily="18" charset="-34"/>
              </a:rPr>
              <a:t/>
            </a:r>
            <a:br>
              <a:rPr lang="th-TH" sz="3600" b="1" dirty="0">
                <a:solidFill>
                  <a:srgbClr val="FF9900"/>
                </a:solidFill>
                <a:latin typeface="Arial" charset="0"/>
                <a:ea typeface="+mn-ea"/>
                <a:cs typeface="Angsana New" pitchFamily="18" charset="-34"/>
              </a:rPr>
            </a:br>
            <a:endParaRPr lang="th-TH" sz="3600" b="1" dirty="0">
              <a:solidFill>
                <a:srgbClr val="FF9900"/>
              </a:solidFill>
              <a:latin typeface="Arial" charset="0"/>
              <a:ea typeface="+mn-ea"/>
              <a:cs typeface="Angsana New" pitchFamily="18" charset="-34"/>
            </a:endParaRPr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ph idx="4294967295"/>
          </p:nvPr>
        </p:nvGraphicFramePr>
        <p:xfrm>
          <a:off x="323850" y="1989138"/>
          <a:ext cx="8569325" cy="3850006"/>
        </p:xfrm>
        <a:graphic>
          <a:graphicData uri="http://schemas.openxmlformats.org/drawingml/2006/table">
            <a:tbl>
              <a:tblPr/>
              <a:tblGrid>
                <a:gridCol w="1851025"/>
                <a:gridCol w="3862388"/>
                <a:gridCol w="2855912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Type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Laboratory Organization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Accreditation Requirement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Government Organization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TIS – 17025 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TISI – R – TL - 01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Private / Government Organizations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TIS - 17025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381000" y="61722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cs typeface="Angsana New" pitchFamily="18" charset="-34"/>
              </a:rPr>
              <a:t>Note:</a:t>
            </a:r>
            <a:r>
              <a:rPr lang="en-US">
                <a:cs typeface="Angsana New" pitchFamily="18" charset="-34"/>
              </a:rPr>
              <a:t> </a:t>
            </a:r>
            <a:r>
              <a:rPr lang="en-US" b="1">
                <a:cs typeface="Angsana New" pitchFamily="18" charset="-34"/>
              </a:rPr>
              <a:t>TIS – 17025 is equivalent to ISO/IEC 17025</a:t>
            </a:r>
            <a:endParaRPr lang="th-TH" b="1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Rot="1"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th-TH" sz="3600" b="1">
              <a:solidFill>
                <a:srgbClr val="0033CC"/>
              </a:solidFill>
              <a:cs typeface="Angsana New" pitchFamily="18" charset="-34"/>
            </a:endParaRPr>
          </a:p>
          <a:p>
            <a:pPr algn="ctr"/>
            <a:r>
              <a:rPr lang="en-US" sz="3600" b="1">
                <a:solidFill>
                  <a:srgbClr val="0033CC"/>
                </a:solidFill>
                <a:cs typeface="Angsana New" pitchFamily="18" charset="-34"/>
              </a:rPr>
              <a:t>Problems and Barriers</a:t>
            </a:r>
            <a:r>
              <a:rPr lang="th-TH" sz="3600" b="1">
                <a:solidFill>
                  <a:srgbClr val="0033CC"/>
                </a:solidFill>
                <a:cs typeface="Angsana New" pitchFamily="18" charset="-34"/>
              </a:rPr>
              <a:t/>
            </a:r>
            <a:br>
              <a:rPr lang="th-TH" sz="3600" b="1">
                <a:solidFill>
                  <a:srgbClr val="0033CC"/>
                </a:solidFill>
                <a:cs typeface="Angsana New" pitchFamily="18" charset="-34"/>
              </a:rPr>
            </a:br>
            <a:endParaRPr lang="th-TH" sz="3600" b="1">
              <a:solidFill>
                <a:srgbClr val="0033CC"/>
              </a:solidFill>
              <a:cs typeface="Angsana New" pitchFamily="18" charset="-34"/>
            </a:endParaRPr>
          </a:p>
        </p:txBody>
      </p:sp>
      <p:sp>
        <p:nvSpPr>
          <p:cNvPr id="61442" name="Content Placeholder 1"/>
          <p:cNvSpPr>
            <a:spLocks noGrp="1"/>
          </p:cNvSpPr>
          <p:nvPr>
            <p:ph/>
          </p:nvPr>
        </p:nvSpPr>
        <p:spPr>
          <a:xfrm>
            <a:off x="304800" y="1676400"/>
            <a:ext cx="8686800" cy="4953000"/>
          </a:xfrm>
        </p:spPr>
        <p:txBody>
          <a:bodyPr/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Incentives: cost of testing is not very attractive.</a:t>
            </a:r>
          </a:p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Investment cost: a high investment cost for some instrument will be longer payback period time.</a:t>
            </a:r>
          </a:p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Teaching purposes: especially the laboratories that belong to institution or university are used for teaching, research purposes, rather than testing services.   </a:t>
            </a:r>
          </a:p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Personal: a limitation of person to deal with ISO 17025 and also quite a long time taken for the accreditation.</a:t>
            </a:r>
          </a:p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D2FC82-1856-4671-AF98-44C30D06395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19" name="Oval 6"/>
          <p:cNvSpPr>
            <a:spLocks noChangeArrowheads="1"/>
          </p:cNvSpPr>
          <p:nvPr/>
        </p:nvSpPr>
        <p:spPr bwMode="auto">
          <a:xfrm>
            <a:off x="3886200" y="1371600"/>
            <a:ext cx="1447800" cy="12192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9221" name="Title 1"/>
          <p:cNvSpPr>
            <a:spLocks/>
          </p:cNvSpPr>
          <p:nvPr/>
        </p:nvSpPr>
        <p:spPr bwMode="auto">
          <a:xfrm>
            <a:off x="139700" y="3009900"/>
            <a:ext cx="8839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</a:rPr>
              <a:t>Challenges of harmonization of energy efficiency standards in ASEAN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>
            <a:off x="4343400" y="16764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</a:rPr>
              <a:t>5</a:t>
            </a:r>
            <a:endParaRPr lang="th-TH" sz="40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Arial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-76200"/>
            <a:ext cx="2667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none" anchor="ctr"/>
          <a:lstStyle/>
          <a:p>
            <a:endParaRPr lang="th-TH"/>
          </a:p>
        </p:txBody>
      </p:sp>
      <p:pic>
        <p:nvPicPr>
          <p:cNvPr id="9224" name="Picture 9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-90488"/>
            <a:ext cx="2667000" cy="6858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2A1987-CEA0-4D50-ABEF-64B18E5F09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81000" y="609601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Overview of S&amp;L in Thailand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0033CC"/>
                </a:solidFill>
              </a:rPr>
              <a:t>What are the major compliance issues faced by Thailand? 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0033CC"/>
                </a:solidFill>
              </a:rPr>
              <a:t>What would help Thailand to improve compliance rates?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0033CC"/>
                </a:solidFill>
              </a:rPr>
              <a:t>What testing capacities exist within Thailand?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0033CC"/>
                </a:solidFill>
              </a:rPr>
              <a:t>Challenges of harmonization of energy efficiency standards in ASEAN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5125" name="Title 1"/>
          <p:cNvSpPr txBox="1">
            <a:spLocks/>
          </p:cNvSpPr>
          <p:nvPr/>
        </p:nvSpPr>
        <p:spPr bwMode="auto">
          <a:xfrm>
            <a:off x="2667000" y="0"/>
            <a:ext cx="64770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Outline</a:t>
            </a:r>
          </a:p>
        </p:txBody>
      </p:sp>
      <p:pic>
        <p:nvPicPr>
          <p:cNvPr id="5126" name="Picture 7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Major Steps in Harmonization Process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977900" indent="-97790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Step 1: Consultation with stakeholders, finalization of action plan &gt; </a:t>
            </a:r>
            <a:r>
              <a:rPr lang="en-US" sz="2800" b="1" dirty="0" smtClean="0">
                <a:solidFill>
                  <a:srgbClr val="006600"/>
                </a:solidFill>
              </a:rPr>
              <a:t>Kick-off meeting 17-18 Jan 2012  @ Jakarta, Indonesia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Step 2: Harmonize testing methods</a:t>
            </a:r>
          </a:p>
          <a:p>
            <a:pPr marL="1371600" indent="-137160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Step 3: Harmonize EE standards</a:t>
            </a:r>
          </a:p>
          <a:p>
            <a:pPr marL="1371600" indent="-137160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Step 4: Recommend MEPS and HEPS and develop roadmap</a:t>
            </a:r>
          </a:p>
          <a:p>
            <a:pPr marL="977900" indent="-97790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Step 5: Capacity building for testing laboratories and AC manufacturers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Step 6: Consumer awareness</a:t>
            </a:r>
          </a:p>
          <a:p>
            <a:pPr>
              <a:buNone/>
            </a:pP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8C98F-D711-4BB2-9169-ECB9D96AA2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A34901-3DC2-443F-BE9F-0F7EE5C5361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1491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3400" b="1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3400" b="1" smtClean="0">
                <a:solidFill>
                  <a:srgbClr val="006600"/>
                </a:solidFill>
              </a:rPr>
              <a:t>               </a:t>
            </a:r>
          </a:p>
          <a:p>
            <a:pPr algn="ctr">
              <a:buFont typeface="Arial" pitchFamily="34" charset="0"/>
              <a:buNone/>
            </a:pPr>
            <a:r>
              <a:rPr lang="en-US" sz="3400" b="1" smtClean="0">
                <a:solidFill>
                  <a:srgbClr val="006600"/>
                </a:solidFill>
              </a:rPr>
              <a:t>				</a:t>
            </a:r>
            <a:r>
              <a:rPr lang="en-US" sz="3400" b="1" smtClean="0">
                <a:solidFill>
                  <a:srgbClr val="FF0066"/>
                </a:solidFill>
              </a:rPr>
              <a:t>	         </a:t>
            </a:r>
          </a:p>
          <a:p>
            <a:pPr algn="ctr">
              <a:buFont typeface="Arial" pitchFamily="34" charset="0"/>
              <a:buNone/>
            </a:pPr>
            <a:r>
              <a:rPr lang="en-US" sz="3400" b="1" smtClean="0">
                <a:solidFill>
                  <a:srgbClr val="FF0066"/>
                </a:solidFill>
              </a:rPr>
              <a:t>				</a:t>
            </a:r>
            <a:endParaRPr lang="en-US" sz="4000" b="1" smtClean="0">
              <a:solidFill>
                <a:srgbClr val="FF0066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sz="4000" smtClean="0">
                <a:solidFill>
                  <a:srgbClr val="006600"/>
                </a:solidFill>
              </a:rPr>
              <a:t>	                               </a:t>
            </a:r>
          </a:p>
          <a:p>
            <a:pPr algn="ctr">
              <a:buFont typeface="Arial" pitchFamily="34" charset="0"/>
              <a:buNone/>
            </a:pPr>
            <a:endParaRPr lang="en-US" sz="4000" smtClean="0">
              <a:solidFill>
                <a:srgbClr val="006600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sz="4000" smtClean="0">
                <a:solidFill>
                  <a:srgbClr val="FFFF00"/>
                </a:solidFill>
              </a:rPr>
              <a:t>         </a:t>
            </a:r>
          </a:p>
          <a:p>
            <a:pPr algn="ctr">
              <a:buFont typeface="Arial" pitchFamily="34" charset="0"/>
              <a:buNone/>
            </a:pPr>
            <a:r>
              <a:rPr lang="en-US" sz="4000" smtClean="0">
                <a:solidFill>
                  <a:srgbClr val="006600"/>
                </a:solidFill>
              </a:rPr>
              <a:t>	</a:t>
            </a:r>
          </a:p>
          <a:p>
            <a:pPr algn="ctr">
              <a:buFont typeface="Arial" pitchFamily="34" charset="0"/>
              <a:buNone/>
            </a:pPr>
            <a:endParaRPr lang="en-US" sz="4000" b="1" smtClean="0">
              <a:solidFill>
                <a:srgbClr val="006600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sz="4000" b="1" smtClean="0">
              <a:solidFill>
                <a:srgbClr val="006600"/>
              </a:solidFill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191000" y="1524000"/>
            <a:ext cx="495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 b="1">
              <a:solidFill>
                <a:srgbClr val="FF3300"/>
              </a:solidFill>
              <a:latin typeface="Segoe Script" pitchFamily="34" charset="0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  <a:latin typeface="Segoe Script" pitchFamily="34" charset="0"/>
              </a:rPr>
              <a:t>Thank you…</a:t>
            </a:r>
          </a:p>
          <a:p>
            <a:pPr algn="ctr"/>
            <a:endParaRPr lang="en-US" sz="4800" b="1">
              <a:solidFill>
                <a:srgbClr val="FF3300"/>
              </a:solidFill>
              <a:latin typeface="Segoe Script" pitchFamily="34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0" y="4953000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Bureau of Energy Efficiency Promotion</a:t>
            </a:r>
          </a:p>
          <a:p>
            <a:pPr algn="r"/>
            <a:r>
              <a:rPr lang="en-US" sz="240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Department of Alternative Energy Development and Efficiency</a:t>
            </a:r>
          </a:p>
          <a:p>
            <a:pPr algn="r"/>
            <a:r>
              <a:rPr lang="en-US" sz="240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Ministry of Energy, Thailand</a:t>
            </a:r>
          </a:p>
          <a:p>
            <a:pPr algn="r"/>
            <a:r>
              <a:rPr lang="en-US" sz="240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www.dede.go.th</a:t>
            </a:r>
            <a:endParaRPr lang="th-TH" sz="240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9EA428-224E-418D-926F-3D3D94A9AF6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Oval 6"/>
          <p:cNvSpPr>
            <a:spLocks noChangeArrowheads="1"/>
          </p:cNvSpPr>
          <p:nvPr/>
        </p:nvSpPr>
        <p:spPr bwMode="auto">
          <a:xfrm>
            <a:off x="3886200" y="1371600"/>
            <a:ext cx="1447800" cy="12192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61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6149" name="Title 1"/>
          <p:cNvSpPr>
            <a:spLocks/>
          </p:cNvSpPr>
          <p:nvPr/>
        </p:nvSpPr>
        <p:spPr bwMode="auto">
          <a:xfrm>
            <a:off x="139700" y="30099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200000"/>
              </a:lnSpc>
              <a:defRPr/>
            </a:pPr>
            <a:r>
              <a:rPr lang="en-US" sz="3200" b="1" dirty="0" smtClean="0">
                <a:solidFill>
                  <a:srgbClr val="0033CC"/>
                </a:solidFill>
              </a:rPr>
              <a:t>Overview of S&amp;L in Thailand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>
            <a:off x="4343400" y="1676400"/>
            <a:ext cx="38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40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</a:rPr>
              <a:t>1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0" y="-76200"/>
            <a:ext cx="2667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none" anchor="ctr"/>
          <a:lstStyle/>
          <a:p>
            <a:endParaRPr lang="th-TH"/>
          </a:p>
        </p:txBody>
      </p:sp>
      <p:pic>
        <p:nvPicPr>
          <p:cNvPr id="6152" name="Picture 9" descr="DEDE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12291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MEPS</a:t>
            </a:r>
            <a:r>
              <a:rPr lang="en-US" sz="2400" b="1" dirty="0" smtClean="0"/>
              <a:t>: Minimum Energy Performance Standard</a:t>
            </a:r>
            <a:endParaRPr lang="th-TH" sz="2400" b="1" dirty="0" smtClean="0"/>
          </a:p>
        </p:txBody>
      </p:sp>
      <p:sp>
        <p:nvSpPr>
          <p:cNvPr id="12292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en-US" sz="2400" smtClean="0">
                <a:solidFill>
                  <a:srgbClr val="002060"/>
                </a:solidFill>
              </a:rPr>
              <a:t>Both voluntary and mandatory program</a:t>
            </a:r>
          </a:p>
          <a:p>
            <a:r>
              <a:rPr lang="en-US" sz="2400" smtClean="0">
                <a:solidFill>
                  <a:srgbClr val="002060"/>
                </a:solidFill>
              </a:rPr>
              <a:t>Collaboration between DEDE and TISI</a:t>
            </a:r>
          </a:p>
          <a:p>
            <a:r>
              <a:rPr lang="en-US" sz="2400" smtClean="0">
                <a:solidFill>
                  <a:srgbClr val="002060"/>
                </a:solidFill>
              </a:rPr>
              <a:t>Standards are set up by DEDE, but they are regulated by TISI.</a:t>
            </a:r>
          </a:p>
          <a:p>
            <a:endParaRPr lang="en-US" sz="2400" smtClean="0">
              <a:solidFill>
                <a:srgbClr val="002060"/>
              </a:solidFill>
            </a:endParaRPr>
          </a:p>
          <a:p>
            <a:endParaRPr lang="th-TH" sz="2400" smtClean="0">
              <a:solidFill>
                <a:srgbClr val="002060"/>
              </a:solidFill>
            </a:endParaRPr>
          </a:p>
        </p:txBody>
      </p:sp>
      <p:sp>
        <p:nvSpPr>
          <p:cNvPr id="12293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Arial" pitchFamily="34" charset="0"/>
              <a:buNone/>
            </a:pPr>
            <a:r>
              <a:rPr lang="en-US" sz="2400" b="1" smtClean="0">
                <a:solidFill>
                  <a:srgbClr val="006600"/>
                </a:solidFill>
              </a:rPr>
              <a:t>HEPS</a:t>
            </a:r>
            <a:r>
              <a:rPr lang="en-US" sz="2400" b="1" smtClean="0"/>
              <a:t>: High Energy Performance Standard</a:t>
            </a:r>
            <a:endParaRPr lang="th-TH" sz="2400" b="1" smtClean="0"/>
          </a:p>
        </p:txBody>
      </p:sp>
      <p:sp>
        <p:nvSpPr>
          <p:cNvPr id="12294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r>
              <a:rPr lang="en-US" sz="2400" smtClean="0">
                <a:solidFill>
                  <a:srgbClr val="003300"/>
                </a:solidFill>
              </a:rPr>
              <a:t>Voluntary program</a:t>
            </a:r>
          </a:p>
          <a:p>
            <a:r>
              <a:rPr lang="en-US" sz="2400" smtClean="0">
                <a:solidFill>
                  <a:srgbClr val="003300"/>
                </a:solidFill>
              </a:rPr>
              <a:t>Collaboration between DEDE and EGAT</a:t>
            </a:r>
          </a:p>
          <a:p>
            <a:r>
              <a:rPr lang="en-US" sz="2400" smtClean="0">
                <a:solidFill>
                  <a:srgbClr val="003300"/>
                </a:solidFill>
              </a:rPr>
              <a:t>Standards are set up by DEDE, and labelling programs are responsible by DEDE and EGAT</a:t>
            </a:r>
          </a:p>
          <a:p>
            <a:endParaRPr lang="th-TH" sz="2400" smtClean="0">
              <a:solidFill>
                <a:srgbClr val="003300"/>
              </a:solidFill>
            </a:endParaRPr>
          </a:p>
        </p:txBody>
      </p:sp>
      <p:sp>
        <p:nvSpPr>
          <p:cNvPr id="12295" name="Slide Number Placeholder 3"/>
          <p:cNvSpPr txBox="1">
            <a:spLocks noGrp="1"/>
          </p:cNvSpPr>
          <p:nvPr/>
        </p:nvSpPr>
        <p:spPr bwMode="auto">
          <a:xfrm>
            <a:off x="8512175" y="6499225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9AD78DD-E685-4DFD-BFDB-20E2D37FC08D}" type="slidenum">
              <a:rPr lang="en-US" sz="1000" b="1">
                <a:latin typeface="Tahoma" pitchFamily="34" charset="0"/>
                <a:cs typeface="Tahoma" pitchFamily="34" charset="0"/>
              </a:rPr>
              <a:pPr algn="r"/>
              <a:t>4</a:t>
            </a:fld>
            <a:endParaRPr lang="en-US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>
            <a:noFill/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ahoma" pitchFamily="34" charset="0"/>
                <a:ea typeface="+mj-ea"/>
                <a:cs typeface="Tahoma" pitchFamily="34" charset="0"/>
              </a:rPr>
              <a:t>Framework of EES&amp;L Measures</a:t>
            </a:r>
            <a:endParaRPr lang="th-TH" sz="3600" b="1" dirty="0">
              <a:solidFill>
                <a:srgbClr val="000099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5029200"/>
            <a:ext cx="1425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156200"/>
            <a:ext cx="1447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3962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77050" y="587692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Ministry of Energy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3500438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Energy Consumption (kWh/year)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12875"/>
            <a:ext cx="39290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2195513" y="3860800"/>
            <a:ext cx="792162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268538" y="6092825"/>
            <a:ext cx="7191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0825" y="5445125"/>
            <a:ext cx="23764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EGAT : Electricity Generating Authority of Thailand 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6227763" y="6092825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339975" y="5084763"/>
            <a:ext cx="647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39750" y="4724400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Efficiency (BTU/hr/Watt)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1235970" name="Rectangle 2"/>
          <p:cNvSpPr>
            <a:spLocks noRot="1" noChangeArrowheads="1"/>
          </p:cNvSpPr>
          <p:nvPr/>
        </p:nvSpPr>
        <p:spPr bwMode="auto">
          <a:xfrm>
            <a:off x="0" y="0"/>
            <a:ext cx="7885113" cy="13414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ngsana New" pitchFamily="18" charset="-34"/>
              </a:rPr>
              <a:t>Labeling</a:t>
            </a:r>
            <a:r>
              <a:rPr lang="th-TH" sz="4000" b="1" dirty="0" smtClean="0">
                <a:solidFill>
                  <a:srgbClr val="FFFF0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cs typeface="Angsana New" pitchFamily="18" charset="-34"/>
              </a:rPr>
              <a:t>for </a:t>
            </a:r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ngsana New" pitchFamily="18" charset="-34"/>
              </a:rPr>
              <a:t>Appliances</a:t>
            </a:r>
            <a:endParaRPr lang="th-TH" sz="4000" b="1" dirty="0">
              <a:solidFill>
                <a:srgbClr val="FFFF00"/>
              </a:solidFill>
              <a:latin typeface="Arial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labeling by EGAT</a:t>
            </a:r>
            <a:endParaRPr lang="th-TH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1) 1994 - Refrigerators 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2) 1995 - Air conditioners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3) 1996 - Compact fluorescent lamps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4) 1998 - Low loss magnetic ballasts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5) 2001 - Electric fans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6) 2003 -  Electric rice cookers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7) 2003 - Lighting fixtures	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8) 2009 - T5 fluorescent lamps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9) 2009 - T5 electronic ballasts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10) 2009 - Oscillating fans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11) 2010 - Standby power for televisions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12) 2010 - Standby power for computer monitors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13) 2010  - T5 </a:t>
            </a:r>
            <a:r>
              <a:rPr lang="en-US" sz="2400" dirty="0" err="1" smtClean="0">
                <a:solidFill>
                  <a:srgbClr val="006600"/>
                </a:solidFill>
              </a:rPr>
              <a:t>luminaires</a:t>
            </a:r>
            <a:endParaRPr lang="en-US" sz="2400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14) 2011 - Electric pots</a:t>
            </a:r>
            <a:endParaRPr lang="th-TH" sz="2400" dirty="0" smtClean="0">
              <a:solidFill>
                <a:srgbClr val="0066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A2FE21-1819-41F9-AB5A-554CB1694DC6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2" name="Picture 9" descr="Resize of ตู้เย็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2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800600"/>
            <a:ext cx="914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819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47386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6156325" y="5589588"/>
            <a:ext cx="936625" cy="287337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164388" y="5229225"/>
            <a:ext cx="1979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Percentage of Efficiency Value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6516688" y="4365625"/>
            <a:ext cx="576262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235825" y="3933825"/>
            <a:ext cx="19081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Energy Saving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High Efficiency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5292725" y="2060575"/>
            <a:ext cx="1800225" cy="647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092950" y="1412875"/>
            <a:ext cx="2051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Number 5 is shown the highest efficiency mark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1476375" y="5157788"/>
            <a:ext cx="863600" cy="50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48688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Name of Product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 flipV="1">
            <a:off x="1403350" y="4437063"/>
            <a:ext cx="865188" cy="5762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11188" y="4005263"/>
            <a:ext cx="147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Authority</a:t>
            </a:r>
            <a:endParaRPr lang="th-TH" b="1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50825" y="6491288"/>
            <a:ext cx="8435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  <a:cs typeface="Angsana New" pitchFamily="18" charset="-34"/>
              </a:rPr>
              <a:t>DEDE</a:t>
            </a:r>
            <a:r>
              <a:rPr lang="en-US">
                <a:latin typeface="Garamond" pitchFamily="18" charset="0"/>
                <a:cs typeface="Angsana New" pitchFamily="18" charset="-34"/>
              </a:rPr>
              <a:t> : Department of Alternative Energy Development and Efficiency</a:t>
            </a:r>
            <a:endParaRPr lang="th-TH">
              <a:latin typeface="Garamond" pitchFamily="18" charset="0"/>
              <a:cs typeface="Angsana New" pitchFamily="18" charset="-34"/>
            </a:endParaRPr>
          </a:p>
        </p:txBody>
      </p:sp>
      <p:sp>
        <p:nvSpPr>
          <p:cNvPr id="1235970" name="Rectangle 2"/>
          <p:cNvSpPr>
            <a:spLocks noRot="1" noChangeArrowheads="1"/>
          </p:cNvSpPr>
          <p:nvPr/>
        </p:nvSpPr>
        <p:spPr bwMode="auto">
          <a:xfrm>
            <a:off x="0" y="0"/>
            <a:ext cx="8893175" cy="13414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000" b="1" dirty="0">
              <a:solidFill>
                <a:srgbClr val="0066FF"/>
              </a:solidFill>
              <a:latin typeface="Arial" charset="0"/>
              <a:cs typeface="Angsana New" pitchFamily="18" charset="-34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ngsana New" pitchFamily="18" charset="-34"/>
              </a:rPr>
              <a:t>Labeling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cs typeface="Angsana New" pitchFamily="18" charset="-34"/>
              </a:rPr>
              <a:t>for </a:t>
            </a:r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ngsana New" pitchFamily="18" charset="-34"/>
              </a:rPr>
              <a:t>Non-Appliances</a:t>
            </a:r>
            <a:endParaRPr lang="th-TH" sz="4000" b="1" dirty="0">
              <a:solidFill>
                <a:srgbClr val="FFFF00"/>
              </a:solidFill>
              <a:latin typeface="Arial" charset="0"/>
              <a:cs typeface="Angsana New" pitchFamily="18" charset="-34"/>
            </a:endParaRPr>
          </a:p>
          <a:p>
            <a:pPr>
              <a:defRPr/>
            </a:pPr>
            <a:endParaRPr lang="th-TH" sz="4000" b="1" dirty="0">
              <a:solidFill>
                <a:srgbClr val="0066FF"/>
              </a:solidFill>
              <a:latin typeface="Arial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labeling by DEDE</a:t>
            </a:r>
            <a:endParaRPr lang="th-TH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33CC"/>
                </a:solidFill>
              </a:rPr>
              <a:t>4 Products From 2007 to Present</a:t>
            </a:r>
          </a:p>
          <a:p>
            <a:pPr marL="457200" indent="-457200">
              <a:buFont typeface="Arial" pitchFamily="34" charset="0"/>
              <a:buAutoNum type="arabicParenR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LPG Stoves</a:t>
            </a:r>
          </a:p>
          <a:p>
            <a:pPr marL="457200" indent="-457200">
              <a:buFont typeface="Arial" pitchFamily="34" charset="0"/>
              <a:buAutoNum type="arabicParenR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VSD</a:t>
            </a:r>
          </a:p>
          <a:p>
            <a:pPr marL="457200" indent="-457200">
              <a:buFont typeface="Arial" pitchFamily="34" charset="0"/>
              <a:buAutoNum type="arabicParenR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Glazing</a:t>
            </a:r>
          </a:p>
          <a:p>
            <a:pPr marL="457200" indent="-457200">
              <a:buFont typeface="Arial" pitchFamily="34" charset="0"/>
              <a:buAutoNum type="arabicParenR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Insulator </a:t>
            </a:r>
          </a:p>
          <a:p>
            <a:pPr marL="457200" indent="-457200">
              <a:buFont typeface="Arial" pitchFamily="34" charset="0"/>
              <a:buNone/>
              <a:defRPr/>
            </a:pPr>
            <a:endParaRPr lang="en-US" sz="2400" dirty="0" smtClean="0"/>
          </a:p>
          <a:p>
            <a:pPr marL="457200" indent="-457200">
              <a:buFont typeface="Arial" pitchFamily="34" charset="0"/>
              <a:buNone/>
              <a:defRPr/>
            </a:pPr>
            <a:endParaRPr lang="en-US" sz="2400" dirty="0" smtClean="0"/>
          </a:p>
          <a:p>
            <a:pPr>
              <a:buFont typeface="Arial" pitchFamily="34" charset="0"/>
              <a:buNone/>
              <a:defRPr/>
            </a:pPr>
            <a:endParaRPr lang="th-TH" sz="24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6CE139-717B-498A-994D-C909105BF8B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7338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0033CC"/>
                </a:solidFill>
                <a:latin typeface="+mn-lt"/>
                <a:cs typeface="+mn-cs"/>
              </a:rPr>
              <a:t>2 new coming products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AutoNum type="arabicParenR"/>
              <a:defRPr/>
            </a:pPr>
            <a:r>
              <a:rPr lang="en-US" sz="2400" dirty="0">
                <a:solidFill>
                  <a:srgbClr val="006600"/>
                </a:solidFill>
                <a:latin typeface="+mn-lt"/>
                <a:cs typeface="+mn-cs"/>
              </a:rPr>
              <a:t>Gasoline engines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AutoNum type="arabicParenR"/>
              <a:defRPr/>
            </a:pPr>
            <a:r>
              <a:rPr lang="en-US" sz="2400" dirty="0">
                <a:solidFill>
                  <a:srgbClr val="006600"/>
                </a:solidFill>
                <a:latin typeface="+mn-lt"/>
                <a:cs typeface="+mn-cs"/>
              </a:rPr>
              <a:t>Diesel engines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th-TH" sz="2400" dirty="0">
              <a:latin typeface="+mn-lt"/>
              <a:cs typeface="+mn-cs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8B0D81-0B6E-456B-AF8C-998E06FE09BC}" type="slidenum">
              <a:rPr lang="en-US" altLang="en-US" smtClean="0"/>
              <a:pPr/>
              <a:t>9</a:t>
            </a:fld>
            <a:endParaRPr lang="th-TH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762500" cy="4411662"/>
          </a:xfrm>
        </p:spPr>
        <p:txBody>
          <a:bodyPr/>
          <a:lstStyle/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Air conditioners 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Refrigerators 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AC electric fans 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Chillers 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Glazing 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Electric water heaters 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Rice cookers 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zh-CN" sz="2600" dirty="0" smtClean="0"/>
              <a:t>Electric pots</a:t>
            </a:r>
          </a:p>
          <a:p>
            <a:pPr marL="685800" indent="-685800"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 marL="685800" indent="-685800">
              <a:lnSpc>
                <a:spcPct val="90000"/>
              </a:lnSpc>
              <a:buFont typeface="Wingdings" pitchFamily="2" charset="2"/>
              <a:buNone/>
            </a:pPr>
            <a:endParaRPr lang="th-TH" sz="2600" dirty="0" smtClean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68313" y="5949950"/>
            <a:ext cx="799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33FF"/>
                </a:solidFill>
              </a:rPr>
              <a:t>Note: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8 Ministerial Regulations have been effective since April 8, 2009. </a:t>
            </a:r>
            <a:endParaRPr lang="th-TH">
              <a:solidFill>
                <a:srgbClr val="009900"/>
              </a:solidFill>
            </a:endParaRPr>
          </a:p>
        </p:txBody>
      </p:sp>
      <p:pic>
        <p:nvPicPr>
          <p:cNvPr id="139271" name="Picture 7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412875"/>
            <a:ext cx="334803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Resize of ตู้เย็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2781300"/>
            <a:ext cx="1619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zh-CN" smtClean="0">
                <a:solidFill>
                  <a:srgbClr val="0066FF"/>
                </a:solidFill>
              </a:rPr>
              <a:t/>
            </a:r>
            <a:br>
              <a:rPr lang="en-US" altLang="zh-CN" smtClean="0">
                <a:solidFill>
                  <a:srgbClr val="0066FF"/>
                </a:solidFill>
              </a:rPr>
            </a:br>
            <a:r>
              <a:rPr lang="en-US" altLang="zh-CN" sz="3200" smtClean="0">
                <a:solidFill>
                  <a:srgbClr val="0066FF"/>
                </a:solidFill>
              </a:rPr>
              <a:t>Ministerial Regulations (HEPS)</a:t>
            </a:r>
            <a:r>
              <a:rPr lang="th-TH" smtClean="0">
                <a:solidFill>
                  <a:srgbClr val="0066FF"/>
                </a:solidFill>
              </a:rPr>
              <a:t/>
            </a:r>
            <a:br>
              <a:rPr lang="th-TH" smtClean="0">
                <a:solidFill>
                  <a:srgbClr val="0066FF"/>
                </a:solidFill>
              </a:rPr>
            </a:br>
            <a:endParaRPr 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5210</TotalTime>
  <Words>783</Words>
  <Application>Microsoft Office PowerPoint</Application>
  <PresentationFormat>On-screen Show (4:3)</PresentationFormat>
  <Paragraphs>159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Energy labeling by EGAT</vt:lpstr>
      <vt:lpstr>Slide 7</vt:lpstr>
      <vt:lpstr>Energy labeling by DEDE</vt:lpstr>
      <vt:lpstr> Ministerial Regulations (HEPS) </vt:lpstr>
      <vt:lpstr>Slide 10</vt:lpstr>
      <vt:lpstr>Slide 11</vt:lpstr>
      <vt:lpstr>What are the major compliance issues faced by Thailand? </vt:lpstr>
      <vt:lpstr>Slide 13</vt:lpstr>
      <vt:lpstr>What would help Thailand to improve compliance rates?</vt:lpstr>
      <vt:lpstr>Slide 15</vt:lpstr>
      <vt:lpstr>What testing capacities exist within Thailand?</vt:lpstr>
      <vt:lpstr>Slide 17</vt:lpstr>
      <vt:lpstr>Slide 18</vt:lpstr>
      <vt:lpstr>Slide 19</vt:lpstr>
      <vt:lpstr>Major Steps in Harmonization Process</vt:lpstr>
      <vt:lpstr>Slide 21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a</cp:lastModifiedBy>
  <cp:revision>385</cp:revision>
  <dcterms:created xsi:type="dcterms:W3CDTF">2009-12-29T03:53:28Z</dcterms:created>
  <dcterms:modified xsi:type="dcterms:W3CDTF">2012-02-27T21:50:55Z</dcterms:modified>
</cp:coreProperties>
</file>